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0b4cf5e8844977" /><Relationship Type="http://schemas.openxmlformats.org/officeDocument/2006/relationships/extended-properties" Target="/docProps/app.xml" Id="R5ae94b842d8341ed" /><Relationship Type="http://schemas.openxmlformats.org/officeDocument/2006/relationships/officeDocument" Target="/ppt/presentation.xml" Id="Rafdb6e70137147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f9264a7c4d45a5"/>
  </p:sldMasterIdLst>
  <p:sldIdLst>
    <p:sldId xmlns:r="http://schemas.openxmlformats.org/officeDocument/2006/relationships" id="256" r:id="R2d143fc1fbd8471b"/>
    <p:sldId xmlns:r="http://schemas.openxmlformats.org/officeDocument/2006/relationships" id="257" r:id="R4a0f1ecf22fc4d61"/>
    <p:sldId xmlns:r="http://schemas.openxmlformats.org/officeDocument/2006/relationships" id="258" r:id="R74c8fb6cb9f24fc3"/>
    <p:sldId xmlns:r="http://schemas.openxmlformats.org/officeDocument/2006/relationships" id="259" r:id="R473d43224e0e4b0f"/>
    <p:sldId xmlns:r="http://schemas.openxmlformats.org/officeDocument/2006/relationships" id="260" r:id="Rba8b8e89ee5b4231"/>
    <p:sldId xmlns:r="http://schemas.openxmlformats.org/officeDocument/2006/relationships" id="261" r:id="R5cde18d5d3904315"/>
    <p:sldId xmlns:r="http://schemas.openxmlformats.org/officeDocument/2006/relationships" id="262" r:id="R285c7d1d389243c7"/>
    <p:sldId xmlns:r="http://schemas.openxmlformats.org/officeDocument/2006/relationships" id="263" r:id="Rcf2c86d6f5f4462b"/>
    <p:sldId xmlns:r="http://schemas.openxmlformats.org/officeDocument/2006/relationships" id="264" r:id="R81956192676d4073"/>
    <p:sldId xmlns:r="http://schemas.openxmlformats.org/officeDocument/2006/relationships" id="265" r:id="R6ea155a9693445ed"/>
    <p:sldId xmlns:r="http://schemas.openxmlformats.org/officeDocument/2006/relationships" id="266" r:id="R140ea6cfe6604075"/>
    <p:sldId xmlns:r="http://schemas.openxmlformats.org/officeDocument/2006/relationships" id="267" r:id="Rd7d75bfb0d0a4fd7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7422b79792417d" /><Relationship Type="http://schemas.openxmlformats.org/officeDocument/2006/relationships/slideMaster" Target="/ppt/slideMasters/slideMaster1.xml" Id="R5af9264a7c4d45a5" /><Relationship Type="http://schemas.openxmlformats.org/officeDocument/2006/relationships/presProps" Target="/ppt/presProps.xml" Id="Rc37857f6ba464a46" /><Relationship Type="http://schemas.openxmlformats.org/officeDocument/2006/relationships/viewProps" Target="/ppt/viewProps.xml" Id="R6c5ae4f0045c4979" /><Relationship Type="http://schemas.openxmlformats.org/officeDocument/2006/relationships/tableStyles" Target="/ppt/tableStyles.xml" Id="R3a34d4f117c0452e" /><Relationship Type="http://schemas.openxmlformats.org/officeDocument/2006/relationships/slide" Target="/ppt/slides/slide1.xml" Id="R2d143fc1fbd8471b" /><Relationship Type="http://schemas.openxmlformats.org/officeDocument/2006/relationships/slide" Target="/ppt/slides/slide2.xml" Id="R4a0f1ecf22fc4d61" /><Relationship Type="http://schemas.openxmlformats.org/officeDocument/2006/relationships/slide" Target="/ppt/slides/slide3.xml" Id="R74c8fb6cb9f24fc3" /><Relationship Type="http://schemas.openxmlformats.org/officeDocument/2006/relationships/slide" Target="/ppt/slides/slide4.xml" Id="R473d43224e0e4b0f" /><Relationship Type="http://schemas.openxmlformats.org/officeDocument/2006/relationships/slide" Target="/ppt/slides/slide5.xml" Id="Rba8b8e89ee5b4231" /><Relationship Type="http://schemas.openxmlformats.org/officeDocument/2006/relationships/slide" Target="/ppt/slides/slide6.xml" Id="R5cde18d5d3904315" /><Relationship Type="http://schemas.openxmlformats.org/officeDocument/2006/relationships/slide" Target="/ppt/slides/slide7.xml" Id="R285c7d1d389243c7" /><Relationship Type="http://schemas.openxmlformats.org/officeDocument/2006/relationships/slide" Target="/ppt/slides/slide8.xml" Id="Rcf2c86d6f5f4462b" /><Relationship Type="http://schemas.openxmlformats.org/officeDocument/2006/relationships/slide" Target="/ppt/slides/slide9.xml" Id="R81956192676d4073" /><Relationship Type="http://schemas.openxmlformats.org/officeDocument/2006/relationships/slide" Target="/ppt/slides/slide10.xml" Id="R6ea155a9693445ed" /><Relationship Type="http://schemas.openxmlformats.org/officeDocument/2006/relationships/slide" Target="/ppt/slides/slide11.xml" Id="R140ea6cfe6604075" /><Relationship Type="http://schemas.openxmlformats.org/officeDocument/2006/relationships/slide" Target="/ppt/slides/slide12.xml" Id="Rd7d75bfb0d0a4fd7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2741c5b23641f4" /></Relationships>
</file>

<file path=ppt/slideLayouts/slideLayout1.xml><?xml version="1.0" encoding="utf-8"?>
<p:sldLayout xmlns:p="http://schemas.openxmlformats.org/presentationml/2006/main" preserve="1">
  <p:cSld name="DEFAULT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.png" Id="R571105bd60a148b8" /><Relationship Type="http://schemas.openxmlformats.org/officeDocument/2006/relationships/theme" Target="/ppt/slideMasters/theme/theme2.xml" Id="Re6122a47ed2e43cf" /><Relationship Type="http://schemas.openxmlformats.org/officeDocument/2006/relationships/slideLayout" Target="/ppt/slideLayouts/slideLayout1.xml" Id="Rf913adf5ddaf4d7a" /></Relationships>
</file>

<file path=ppt/slideMasters/slideMaster1.xml><?xml version="1.0" encoding="utf-8"?>
<p:sldMaster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571105bd60a148b8"/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13adf5ddaf4d7a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7b1e60c2df49e8" /><Relationship Type="http://schemas.openxmlformats.org/officeDocument/2006/relationships/image" Target="/ppt/media/image2.png" Id="R139e71aa9b4c41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ce9cd1e52c4ab9" /><Relationship Type="http://schemas.openxmlformats.org/officeDocument/2006/relationships/image" Target="/ppt/media/image3.png" Id="Rb1d1f82af86b40c6" /><Relationship Type="http://schemas.openxmlformats.org/officeDocument/2006/relationships/image" Target="/ppt/media/image4.png" Id="R9a5d621c23b94117" /><Relationship Type="http://schemas.openxmlformats.org/officeDocument/2006/relationships/image" Target="/ppt/media/image5.png" Id="R52bb7a9260294d12" /><Relationship Type="http://schemas.openxmlformats.org/officeDocument/2006/relationships/image" Target="/ppt/media/image6.png" Id="R59035c3aa44645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ede7344e61416c" /><Relationship Type="http://schemas.openxmlformats.org/officeDocument/2006/relationships/image" Target="/ppt/media/image3.png" Id="Rf8f87a82c1ac4ddd" /><Relationship Type="http://schemas.openxmlformats.org/officeDocument/2006/relationships/image" Target="/ppt/media/image4.png" Id="Rcfd022d4313e4c4b" /><Relationship Type="http://schemas.openxmlformats.org/officeDocument/2006/relationships/image" Target="/ppt/media/image5.png" Id="R2a2e451bb91a4880" /><Relationship Type="http://schemas.openxmlformats.org/officeDocument/2006/relationships/image" Target="/ppt/media/image6.png" Id="Rad1f437ba8d540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68af6287e4be4" /><Relationship Type="http://schemas.openxmlformats.org/officeDocument/2006/relationships/image" Target="/ppt/media/image3.png" Id="R3bab35c550af4525" /><Relationship Type="http://schemas.openxmlformats.org/officeDocument/2006/relationships/image" Target="/ppt/media/image4.png" Id="R13ed4577ec8f47d8" /><Relationship Type="http://schemas.openxmlformats.org/officeDocument/2006/relationships/image" Target="/ppt/media/image5.png" Id="R021d71592142483a" /><Relationship Type="http://schemas.openxmlformats.org/officeDocument/2006/relationships/image" Target="/ppt/media/image6.png" Id="Rb19bb2e712884b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c2b6cef584feb" /><Relationship Type="http://schemas.openxmlformats.org/officeDocument/2006/relationships/image" Target="/ppt/media/image3.png" Id="R7330f4cecc174440" /><Relationship Type="http://schemas.openxmlformats.org/officeDocument/2006/relationships/image" Target="/ppt/media/image4.png" Id="Red2e4632603e413d" /><Relationship Type="http://schemas.openxmlformats.org/officeDocument/2006/relationships/image" Target="/ppt/media/image5.png" Id="R201bd24c926647c6" /><Relationship Type="http://schemas.openxmlformats.org/officeDocument/2006/relationships/image" Target="/ppt/media/image6.png" Id="Rfc801db5d8d947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42e8b8293641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5edaeb68e147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07deeacc140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ed601ad004ec3" /><Relationship Type="http://schemas.openxmlformats.org/officeDocument/2006/relationships/image" Target="/ppt/media/image7.png" Id="Rcc7a3cecef20496e" /><Relationship Type="http://schemas.openxmlformats.org/officeDocument/2006/relationships/image" Target="/ppt/media/image3.png" Id="Rd1cf230e7c2f4075" /><Relationship Type="http://schemas.openxmlformats.org/officeDocument/2006/relationships/image" Target="/ppt/media/image8.png" Id="R96950040007b4bfa" /><Relationship Type="http://schemas.openxmlformats.org/officeDocument/2006/relationships/image" Target="/ppt/media/image9.png" Id="Ra82d144273f94fb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cf6aab2b94b2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d426fd4e82434a" /><Relationship Type="http://schemas.openxmlformats.org/officeDocument/2006/relationships/image" Target="/ppt/media/image10.png" Id="Ref89c071eb434ad8" /><Relationship Type="http://schemas.openxmlformats.org/officeDocument/2006/relationships/image" Target="/ppt/media/image11.png" Id="R0fbb857f1d9843d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6064a66f94587" /><Relationship Type="http://schemas.openxmlformats.org/officeDocument/2006/relationships/image" Target="/ppt/media/image12.png" Id="Rc84b68069d504fb2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259CE52-EE75-41E4-87DE-DC889909C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237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A79AF0B-8C92-44AE-B0A8-00D26CBF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6217920" y="5852160"/>
            <a:ext cx="1005840" cy="100584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CBC5802-6412-4160-8F63-B36AC7B9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5486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>
                <a:solidFill>
                  <a:srgbClr val="CFE3D6"/>
                </a:solidFill>
                <a:latin typeface="Segoe Script"/>
                <a:ea typeface="Segoe Script"/>
                <a:cs typeface="Segoe Script"/>
              </a:rPr>
              <a:t>QUERi · FSDinvest</a:t>
            </a:r>
            <a:endParaRPr sz="24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8EFEA69-6CDB-48FC-92B7-614F42FB6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6035040" cy="1463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4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Formação e competências no Odoo</a:t>
            </a:r>
            <a:endParaRPr sz="44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414CA91-959C-40AF-AEFD-E5C001EB1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611880"/>
            <a:ext cx="576072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CFE3D6"/>
                </a:solidFill>
                <a:latin typeface="Calibri"/>
                <a:ea typeface="Calibri"/>
                <a:cs typeface="Calibri"/>
              </a:rPr>
              <a:t>Sessões, avaliações e certificações ligadas à ficha de cada colaborador no Odoo.</a:t>
            </a:r>
            <a:endParaRPr sz="180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456219E-30B0-4576-A937-9362B089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754880"/>
            <a:ext cx="54864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CFE3D6"/>
                </a:solidFill>
                <a:latin typeface="Calibri"/>
                <a:ea typeface="Calibri"/>
                <a:cs typeface="Calibri"/>
              </a:rPr>
              <a:t>Proposta comercial · outubro 2026</a:t>
            </a:r>
            <a:endParaRPr sz="1200"/>
          </a:p>
        </p:txBody>
      </p:sp>
      <p:pic>
        <p:nvPicPr>
          <p:cNvPr id="8" name="Image 0">
            <a:extLst xmlns:a="http://schemas.openxmlformats.org/drawingml/2006/main">
              <a:ext uri="{FF2B5EF4-FFF2-40B4-BE49-F238E27FC236}">
                <a16:creationId xmlns:a16="http://schemas.microsoft.com/office/drawing/2014/main" id="{B67C94A7-6387-419D-8214-43BED831C1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9e71aa9b4c41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35240" y="2408359"/>
            <a:ext cx="4023360" cy="2224161"/>
          </a:xfrm>
          <a:prstGeom xmlns:a="http://schemas.openxmlformats.org/drawingml/2006/main" prst="rect">
            <a:avLst/>
          </a:prstGeom>
        </p:spPr>
      </p:pic>
      <p:sp>
        <p:nvSpPr>
          <p:cNvPr id="10" name="Text 6">
            <a:extLst xmlns:a="http://schemas.openxmlformats.org/drawingml/2006/main">
              <a:ext uri="{FF2B5EF4-FFF2-40B4-BE49-F238E27FC236}">
                <a16:creationId xmlns:a16="http://schemas.microsoft.com/office/drawing/2014/main" id="{F19A0EFD-FB1D-47DE-BA13-14AB6AB7D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DCEBE1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7109DFB4-0B45-4A81-8D7F-BE5156FB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DCEBE1"/>
                </a:solidFill>
                <a:latin typeface="Calibri"/>
                <a:ea typeface="Calibri"/>
                <a:cs typeface="Calibri"/>
              </a:rPr>
              <a:t>1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66200347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B726859-7B7C-48A5-BD9B-005A5628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As nossas soluções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65B6005-2EDB-4449-B8FC-A339F4E1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QUERi Base</a:t>
            </a:r>
            <a:endParaRPr sz="3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47E65A5-BCBE-460F-B0E7-B19C793C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82296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Gestão da formação integrada no seu ambiente Odoo.</a:t>
            </a:r>
            <a:endParaRPr sz="1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850117F-8924-4D0E-A6B6-39079680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22F43A2-8BC0-401D-887E-B714DD9B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7" name="Image 0">
            <a:extLst xmlns:a="http://schemas.openxmlformats.org/drawingml/2006/main">
              <a:ext uri="{FF2B5EF4-FFF2-40B4-BE49-F238E27FC236}">
                <a16:creationId xmlns:a16="http://schemas.microsoft.com/office/drawing/2014/main" id="{DC6BF312-8EEB-4AE6-8FDD-E6B6E3402B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d1f82af86b40c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20562B1-0F2A-4482-AB61-9FCC5F55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Horas de formação</a:t>
            </a:r>
            <a:endParaRPr sz="17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C05938A-E872-4D79-ACB1-5F3AFA16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389120"/>
            <a:ext cx="1893494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Horas aprovadas, mínimo configurável proporcional aos contratos e défice acumulado por colaborador.</a:t>
            </a:r>
            <a:endParaRPr sz="13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52D0A078-6D94-495C-8879-00A83B1A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2254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51BBF158-B049-4C37-9AB8-EC9773A8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2" name="Image 1">
            <a:extLst xmlns:a="http://schemas.openxmlformats.org/drawingml/2006/main">
              <a:ext uri="{FF2B5EF4-FFF2-40B4-BE49-F238E27FC236}">
                <a16:creationId xmlns:a16="http://schemas.microsoft.com/office/drawing/2014/main" id="{ED39E5BE-C79F-451C-ADC4-7F2883656C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d621c23b9411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923462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FEE38448-8AD7-4A4F-BF3A-DEC588A3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Certificações e validades</a:t>
            </a:r>
            <a:endParaRPr sz="1700"/>
          </a:p>
        </p:txBody>
      </p:sp>
      <p:sp>
        <p:nvSpPr>
          <p:cNvPr id="14" name="Text 10">
            <a:extLst xmlns:a="http://schemas.openxmlformats.org/drawingml/2006/main">
              <a:ext uri="{FF2B5EF4-FFF2-40B4-BE49-F238E27FC236}">
                <a16:creationId xmlns:a16="http://schemas.microsoft.com/office/drawing/2014/main" id="{CDAB7021-D6B4-42CC-9494-DB3C78C2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4389120"/>
            <a:ext cx="1893494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Certificados anexados, estados de validade e avisos configuráveis para acompanhar renovações.</a:t>
            </a:r>
            <a:endParaRPr sz="1300"/>
          </a:p>
        </p:txBody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9897A442-8A2E-43F7-8F3D-1F7775C4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5868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6" name="Shape 12">
            <a:extLst xmlns:a="http://schemas.openxmlformats.org/drawingml/2006/main">
              <a:ext uri="{FF2B5EF4-FFF2-40B4-BE49-F238E27FC236}">
                <a16:creationId xmlns:a16="http://schemas.microsoft.com/office/drawing/2014/main" id="{ED503831-5EEE-4EAE-B82C-B7E33F15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7" name="Image 2">
            <a:extLst xmlns:a="http://schemas.openxmlformats.org/drawingml/2006/main">
              <a:ext uri="{FF2B5EF4-FFF2-40B4-BE49-F238E27FC236}">
                <a16:creationId xmlns:a16="http://schemas.microsoft.com/office/drawing/2014/main" id="{75A07105-B329-4164-B13B-E330FEE028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b7a9260294d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77076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8" name="Text 13">
            <a:extLst xmlns:a="http://schemas.openxmlformats.org/drawingml/2006/main">
              <a:ext uri="{FF2B5EF4-FFF2-40B4-BE49-F238E27FC236}">
                <a16:creationId xmlns:a16="http://schemas.microsoft.com/office/drawing/2014/main" id="{AA730A0C-6EEB-44F0-8C60-491009C9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Sessões e presenças</a:t>
            </a:r>
            <a:endParaRPr sz="1700"/>
          </a:p>
        </p:txBody>
      </p:sp>
      <p:sp>
        <p:nvSpPr>
          <p:cNvPr id="19" name="Text 14">
            <a:extLst xmlns:a="http://schemas.openxmlformats.org/drawingml/2006/main">
              <a:ext uri="{FF2B5EF4-FFF2-40B4-BE49-F238E27FC236}">
                <a16:creationId xmlns:a16="http://schemas.microsoft.com/office/drawing/2014/main" id="{55C0D6C3-75EA-47EF-93EC-D8DA42FC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4389120"/>
            <a:ext cx="1893494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Da convocatória à conclusão, com pré-requisitos, folha de presença assinada e resultados por participante.</a:t>
            </a:r>
            <a:endParaRPr sz="1300"/>
          </a:p>
        </p:txBody>
      </p:sp>
      <p:sp>
        <p:nvSpPr>
          <p:cNvPr id="20" name="Shape 15">
            <a:extLst xmlns:a="http://schemas.openxmlformats.org/drawingml/2006/main">
              <a:ext uri="{FF2B5EF4-FFF2-40B4-BE49-F238E27FC236}">
                <a16:creationId xmlns:a16="http://schemas.microsoft.com/office/drawing/2014/main" id="{49811B5B-A604-427E-9C06-BAECD13C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481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21" name="Shape 16">
            <a:extLst xmlns:a="http://schemas.openxmlformats.org/drawingml/2006/main">
              <a:ext uri="{FF2B5EF4-FFF2-40B4-BE49-F238E27FC236}">
                <a16:creationId xmlns:a16="http://schemas.microsoft.com/office/drawing/2014/main" id="{B9C21E73-5EA0-408F-881A-AAA48C90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22" name="Image 3">
            <a:extLst xmlns:a="http://schemas.openxmlformats.org/drawingml/2006/main">
              <a:ext uri="{FF2B5EF4-FFF2-40B4-BE49-F238E27FC236}">
                <a16:creationId xmlns:a16="http://schemas.microsoft.com/office/drawing/2014/main" id="{1F899AA4-0623-435B-A126-9A9A6D253F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35c3aa446453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30689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23" name="Text 17">
            <a:extLst xmlns:a="http://schemas.openxmlformats.org/drawingml/2006/main">
              <a:ext uri="{FF2B5EF4-FFF2-40B4-BE49-F238E27FC236}">
                <a16:creationId xmlns:a16="http://schemas.microsoft.com/office/drawing/2014/main" id="{23D3A331-2CA2-4EB9-93FC-928349BC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Competências</a:t>
            </a:r>
            <a:endParaRPr sz="1700"/>
          </a:p>
        </p:txBody>
      </p:sp>
      <p:sp>
        <p:nvSpPr>
          <p:cNvPr id="24" name="Text 18">
            <a:extLst xmlns:a="http://schemas.openxmlformats.org/drawingml/2006/main">
              <a:ext uri="{FF2B5EF4-FFF2-40B4-BE49-F238E27FC236}">
                <a16:creationId xmlns:a16="http://schemas.microsoft.com/office/drawing/2014/main" id="{FECB8CC7-8B1C-482C-A5E8-8CAD517C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4389120"/>
            <a:ext cx="1893494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Atribuição de competências após aprovação e consulta de horas por ano e tipo de formação.</a:t>
            </a:r>
            <a:endParaRPr sz="1300"/>
          </a:p>
        </p:txBody>
      </p:sp>
      <p:sp>
        <p:nvSpPr>
          <p:cNvPr id="25" name="Text 19">
            <a:extLst xmlns:a="http://schemas.openxmlformats.org/drawingml/2006/main">
              <a:ext uri="{FF2B5EF4-FFF2-40B4-BE49-F238E27FC236}">
                <a16:creationId xmlns:a16="http://schemas.microsoft.com/office/drawing/2014/main" id="{B0BEA0B0-527E-4DDC-A9F4-26FD82E1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26" name="Text 20">
            <a:extLst xmlns:a="http://schemas.openxmlformats.org/drawingml/2006/main">
              <a:ext uri="{FF2B5EF4-FFF2-40B4-BE49-F238E27FC236}">
                <a16:creationId xmlns:a16="http://schemas.microsoft.com/office/drawing/2014/main" id="{7A4753CA-EE46-4F29-952A-4451F2C6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2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2658041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B726859-7B7C-48A5-BD9B-005A5628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Funcionalidades QUERi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65B6005-2EDB-4449-B8FC-A339F4E1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Aprendizagem e competências</a:t>
            </a:r>
            <a:endParaRPr sz="3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47E65A5-BCBE-460F-B0E7-B19C793C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1109376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Avaliação e progresso ligados ao percurso de cada colaborador.</a:t>
            </a:r>
            <a:endParaRPr sz="1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850117F-8924-4D0E-A6B6-39079680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22F43A2-8BC0-401D-887E-B714DD9B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7" name="Image 0">
            <a:extLst xmlns:a="http://schemas.openxmlformats.org/drawingml/2006/main">
              <a:ext uri="{FF2B5EF4-FFF2-40B4-BE49-F238E27FC236}">
                <a16:creationId xmlns:a16="http://schemas.microsoft.com/office/drawing/2014/main" id="{375A03F5-B6E4-4A9A-9014-4D6B53C0D3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87a82c1ac4d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20562B1-0F2A-4482-AB61-9FCC5F55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Avaliação por questionário</a:t>
            </a:r>
            <a:endParaRPr sz="17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C05938A-E872-4D79-ACB1-5F3AFA16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Envio de questionários e atualização dos resultados pela pontuação. Aprovação e reprovação seguem a avaliação configurada.</a:t>
            </a:r>
            <a:endParaRPr sz="13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52D0A078-6D94-495C-8879-00A83B1A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2254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51BBF158-B049-4C37-9AB8-EC9773A8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2" name="Image 1">
            <a:extLst xmlns:a="http://schemas.openxmlformats.org/drawingml/2006/main">
              <a:ext uri="{FF2B5EF4-FFF2-40B4-BE49-F238E27FC236}">
                <a16:creationId xmlns:a16="http://schemas.microsoft.com/office/drawing/2014/main" id="{C050C495-E23A-43DE-9590-5CBE34B79E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d022d4313e4c4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923462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FEE38448-8AD7-4A4F-BF3A-DEC588A3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Pré-requisitos</a:t>
            </a:r>
            <a:endParaRPr sz="1700"/>
          </a:p>
        </p:txBody>
      </p:sp>
      <p:sp>
        <p:nvSpPr>
          <p:cNvPr id="14" name="Text 10">
            <a:extLst xmlns:a="http://schemas.openxmlformats.org/drawingml/2006/main">
              <a:ext uri="{FF2B5EF4-FFF2-40B4-BE49-F238E27FC236}">
                <a16:creationId xmlns:a16="http://schemas.microsoft.com/office/drawing/2014/main" id="{CDAB7021-D6B4-42CC-9494-DB3C78C2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Antes de iniciar a sessão, o sistema verifica se os convocados já concluíram com aprovação a formação exigida.</a:t>
            </a:r>
            <a:endParaRPr sz="1300"/>
          </a:p>
        </p:txBody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9897A442-8A2E-43F7-8F3D-1F7775C4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5868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6" name="Shape 12">
            <a:extLst xmlns:a="http://schemas.openxmlformats.org/drawingml/2006/main">
              <a:ext uri="{FF2B5EF4-FFF2-40B4-BE49-F238E27FC236}">
                <a16:creationId xmlns:a16="http://schemas.microsoft.com/office/drawing/2014/main" id="{ED503831-5EEE-4EAE-B82C-B7E33F15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7" name="Image 2">
            <a:extLst xmlns:a="http://schemas.openxmlformats.org/drawingml/2006/main">
              <a:ext uri="{FF2B5EF4-FFF2-40B4-BE49-F238E27FC236}">
                <a16:creationId xmlns:a16="http://schemas.microsoft.com/office/drawing/2014/main" id="{49B94F00-1135-4FD2-93F3-576DD674F0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2e451bb91a48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77076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8" name="Text 13">
            <a:extLst xmlns:a="http://schemas.openxmlformats.org/drawingml/2006/main">
              <a:ext uri="{FF2B5EF4-FFF2-40B4-BE49-F238E27FC236}">
                <a16:creationId xmlns:a16="http://schemas.microsoft.com/office/drawing/2014/main" id="{AA730A0C-6EEB-44F0-8C60-491009C9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eLearning com validação</a:t>
            </a:r>
            <a:endParaRPr sz="1700"/>
          </a:p>
        </p:txBody>
      </p:sp>
      <p:sp>
        <p:nvSpPr>
          <p:cNvPr id="19" name="Text 14">
            <a:extLst xmlns:a="http://schemas.openxmlformats.org/drawingml/2006/main">
              <a:ext uri="{FF2B5EF4-FFF2-40B4-BE49-F238E27FC236}">
                <a16:creationId xmlns:a16="http://schemas.microsoft.com/office/drawing/2014/main" id="{55C0D6C3-75EA-47EF-93EC-D8DA42FC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Conclusões dos cursos configurados entram para validação de RH. Requer utilizador Odoo associado ao colaborador.</a:t>
            </a:r>
            <a:endParaRPr sz="1300"/>
          </a:p>
        </p:txBody>
      </p:sp>
      <p:sp>
        <p:nvSpPr>
          <p:cNvPr id="20" name="Shape 15">
            <a:extLst xmlns:a="http://schemas.openxmlformats.org/drawingml/2006/main">
              <a:ext uri="{FF2B5EF4-FFF2-40B4-BE49-F238E27FC236}">
                <a16:creationId xmlns:a16="http://schemas.microsoft.com/office/drawing/2014/main" id="{49811B5B-A604-427E-9C06-BAECD13C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481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21" name="Shape 16">
            <a:extLst xmlns:a="http://schemas.openxmlformats.org/drawingml/2006/main">
              <a:ext uri="{FF2B5EF4-FFF2-40B4-BE49-F238E27FC236}">
                <a16:creationId xmlns:a16="http://schemas.microsoft.com/office/drawing/2014/main" id="{B9C21E73-5EA0-408F-881A-AAA48C90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22" name="Image 3">
            <a:extLst xmlns:a="http://schemas.openxmlformats.org/drawingml/2006/main">
              <a:ext uri="{FF2B5EF4-FFF2-40B4-BE49-F238E27FC236}">
                <a16:creationId xmlns:a16="http://schemas.microsoft.com/office/drawing/2014/main" id="{8B0D9372-3C95-42C3-8A70-19319F39E9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1f437ba8d5403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30689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23" name="Text 17">
            <a:extLst xmlns:a="http://schemas.openxmlformats.org/drawingml/2006/main">
              <a:ext uri="{FF2B5EF4-FFF2-40B4-BE49-F238E27FC236}">
                <a16:creationId xmlns:a16="http://schemas.microsoft.com/office/drawing/2014/main" id="{23D3A331-2CA2-4EB9-93FC-928349BC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Competências atualizadas</a:t>
            </a:r>
            <a:endParaRPr sz="1700"/>
          </a:p>
        </p:txBody>
      </p:sp>
      <p:sp>
        <p:nvSpPr>
          <p:cNvPr id="24" name="Text 18">
            <a:extLst xmlns:a="http://schemas.openxmlformats.org/drawingml/2006/main">
              <a:ext uri="{FF2B5EF4-FFF2-40B4-BE49-F238E27FC236}">
                <a16:creationId xmlns:a16="http://schemas.microsoft.com/office/drawing/2014/main" id="{FECB8CC7-8B1C-482C-A5E8-8CAD517C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A aprovação atribui as competências e os níveis definidos na formação, preservando níveis superiores já existentes.</a:t>
            </a:r>
            <a:endParaRPr sz="1300"/>
          </a:p>
        </p:txBody>
      </p:sp>
      <p:sp>
        <p:nvSpPr>
          <p:cNvPr id="25" name="Text 19">
            <a:extLst xmlns:a="http://schemas.openxmlformats.org/drawingml/2006/main">
              <a:ext uri="{FF2B5EF4-FFF2-40B4-BE49-F238E27FC236}">
                <a16:creationId xmlns:a16="http://schemas.microsoft.com/office/drawing/2014/main" id="{B0BEA0B0-527E-4DDC-A9F4-26FD82E1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26" name="Text 20">
            <a:extLst xmlns:a="http://schemas.openxmlformats.org/drawingml/2006/main">
              <a:ext uri="{FF2B5EF4-FFF2-40B4-BE49-F238E27FC236}">
                <a16:creationId xmlns:a16="http://schemas.microsoft.com/office/drawing/2014/main" id="{7A4753CA-EE46-4F29-952A-4451F2C6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3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2658041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B726859-7B7C-48A5-BD9B-005A5628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Funcionalidades QUERi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65B6005-2EDB-4449-B8FC-A339F4E1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Informação para a gestão de RH</a:t>
            </a:r>
            <a:endParaRPr sz="3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47E65A5-BCBE-460F-B0E7-B19C793C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1109376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Horas, certificações e relatórios numa base de informação comum.</a:t>
            </a:r>
            <a:endParaRPr sz="1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850117F-8924-4D0E-A6B6-39079680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22F43A2-8BC0-401D-887E-B714DD9B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7" name="Image 0">
            <a:extLst xmlns:a="http://schemas.openxmlformats.org/drawingml/2006/main">
              <a:ext uri="{FF2B5EF4-FFF2-40B4-BE49-F238E27FC236}">
                <a16:creationId xmlns:a16="http://schemas.microsoft.com/office/drawing/2014/main" id="{73228CBA-E7B2-4ADF-85DE-0FB1D3BE0A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ab35c550af45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20562B1-0F2A-4482-AB61-9FCC5F55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Horas e défice</a:t>
            </a:r>
            <a:endParaRPr sz="17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C05938A-E872-4D79-ACB1-5F3AFA16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Consulta por colaborador, ano e tipo. Contam participações aprovadas elegíveis e a duração definida na sessão.</a:t>
            </a:r>
            <a:endParaRPr sz="13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52D0A078-6D94-495C-8879-00A83B1A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2254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51BBF158-B049-4C37-9AB8-EC9773A8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2" name="Image 1">
            <a:extLst xmlns:a="http://schemas.openxmlformats.org/drawingml/2006/main">
              <a:ext uri="{FF2B5EF4-FFF2-40B4-BE49-F238E27FC236}">
                <a16:creationId xmlns:a16="http://schemas.microsoft.com/office/drawing/2014/main" id="{7EE49490-10C6-4E76-B47D-EAA7BFEEDF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ed4577ec8f47d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923462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FEE38448-8AD7-4A4F-BF3A-DEC588A3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Avisos de renovação</a:t>
            </a:r>
            <a:endParaRPr sz="1700"/>
          </a:p>
        </p:txBody>
      </p:sp>
      <p:sp>
        <p:nvSpPr>
          <p:cNvPr id="14" name="Text 10">
            <a:extLst xmlns:a="http://schemas.openxmlformats.org/drawingml/2006/main">
              <a:ext uri="{FF2B5EF4-FFF2-40B4-BE49-F238E27FC236}">
                <a16:creationId xmlns:a16="http://schemas.microsoft.com/office/drawing/2014/main" id="{CDAB7021-D6B4-42CC-9494-DB3C78C2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Regras por formação ou gerais, com atividades e email. Histórico de envios e lista de certificações por renovar.</a:t>
            </a:r>
            <a:endParaRPr sz="1300"/>
          </a:p>
        </p:txBody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9897A442-8A2E-43F7-8F3D-1F7775C4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5868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6" name="Shape 12">
            <a:extLst xmlns:a="http://schemas.openxmlformats.org/drawingml/2006/main">
              <a:ext uri="{FF2B5EF4-FFF2-40B4-BE49-F238E27FC236}">
                <a16:creationId xmlns:a16="http://schemas.microsoft.com/office/drawing/2014/main" id="{ED503831-5EEE-4EAE-B82C-B7E33F15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7" name="Image 2">
            <a:extLst xmlns:a="http://schemas.openxmlformats.org/drawingml/2006/main">
              <a:ext uri="{FF2B5EF4-FFF2-40B4-BE49-F238E27FC236}">
                <a16:creationId xmlns:a16="http://schemas.microsoft.com/office/drawing/2014/main" id="{BCA659B3-8A8E-4631-8D1D-B70BB3A83A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1d71592142483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77076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8" name="Text 13">
            <a:extLst xmlns:a="http://schemas.openxmlformats.org/drawingml/2006/main">
              <a:ext uri="{FF2B5EF4-FFF2-40B4-BE49-F238E27FC236}">
                <a16:creationId xmlns:a16="http://schemas.microsoft.com/office/drawing/2014/main" id="{AA730A0C-6EEB-44F0-8C60-491009C9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Relatório de formação</a:t>
            </a:r>
            <a:endParaRPr sz="1700"/>
          </a:p>
        </p:txBody>
      </p:sp>
      <p:sp>
        <p:nvSpPr>
          <p:cNvPr id="19" name="Text 14">
            <a:extLst xmlns:a="http://schemas.openxmlformats.org/drawingml/2006/main">
              <a:ext uri="{FF2B5EF4-FFF2-40B4-BE49-F238E27FC236}">
                <a16:creationId xmlns:a16="http://schemas.microsoft.com/office/drawing/2014/main" id="{55C0D6C3-75EA-47EF-93EC-D8DA42FC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PDF com horas, mínimo e défice por colaborador, além do resumo por sessão. Filtros por departamento ou colaborador.</a:t>
            </a:r>
            <a:endParaRPr sz="1300"/>
          </a:p>
        </p:txBody>
      </p:sp>
      <p:sp>
        <p:nvSpPr>
          <p:cNvPr id="20" name="Shape 15">
            <a:extLst xmlns:a="http://schemas.openxmlformats.org/drawingml/2006/main">
              <a:ext uri="{FF2B5EF4-FFF2-40B4-BE49-F238E27FC236}">
                <a16:creationId xmlns:a16="http://schemas.microsoft.com/office/drawing/2014/main" id="{49811B5B-A604-427E-9C06-BAECD13C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481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21" name="Shape 16">
            <a:extLst xmlns:a="http://schemas.openxmlformats.org/drawingml/2006/main">
              <a:ext uri="{FF2B5EF4-FFF2-40B4-BE49-F238E27FC236}">
                <a16:creationId xmlns:a16="http://schemas.microsoft.com/office/drawing/2014/main" id="{B9C21E73-5EA0-408F-881A-AAA48C90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22" name="Image 3">
            <a:extLst xmlns:a="http://schemas.openxmlformats.org/drawingml/2006/main">
              <a:ext uri="{FF2B5EF4-FFF2-40B4-BE49-F238E27FC236}">
                <a16:creationId xmlns:a16="http://schemas.microsoft.com/office/drawing/2014/main" id="{1306D206-E7E5-4186-B716-F6331CE619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9bb2e712884b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30689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23" name="Text 17">
            <a:extLst xmlns:a="http://schemas.openxmlformats.org/drawingml/2006/main">
              <a:ext uri="{FF2B5EF4-FFF2-40B4-BE49-F238E27FC236}">
                <a16:creationId xmlns:a16="http://schemas.microsoft.com/office/drawing/2014/main" id="{23D3A331-2CA2-4EB9-93FC-928349BC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Apoio ao Anexo C</a:t>
            </a:r>
            <a:endParaRPr sz="1700"/>
          </a:p>
        </p:txBody>
      </p:sp>
      <p:sp>
        <p:nvSpPr>
          <p:cNvPr id="24" name="Text 18">
            <a:extLst xmlns:a="http://schemas.openxmlformats.org/drawingml/2006/main">
              <a:ext uri="{FF2B5EF4-FFF2-40B4-BE49-F238E27FC236}">
                <a16:creationId xmlns:a16="http://schemas.microsoft.com/office/drawing/2014/main" id="{FECB8CC7-8B1C-482C-A5E8-8CAD517C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Excel com dados e códigos, tabelas de apoio e folha «A corrigir». Revisão antes da entrega, sem submissão automática.</a:t>
            </a:r>
            <a:endParaRPr sz="1300"/>
          </a:p>
        </p:txBody>
      </p:sp>
      <p:sp>
        <p:nvSpPr>
          <p:cNvPr id="25" name="Text 19">
            <a:extLst xmlns:a="http://schemas.openxmlformats.org/drawingml/2006/main">
              <a:ext uri="{FF2B5EF4-FFF2-40B4-BE49-F238E27FC236}">
                <a16:creationId xmlns:a16="http://schemas.microsoft.com/office/drawing/2014/main" id="{B0BEA0B0-527E-4DDC-A9F4-26FD82E1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26" name="Text 20">
            <a:extLst xmlns:a="http://schemas.openxmlformats.org/drawingml/2006/main">
              <a:ext uri="{FF2B5EF4-FFF2-40B4-BE49-F238E27FC236}">
                <a16:creationId xmlns:a16="http://schemas.microsoft.com/office/drawing/2014/main" id="{7A4753CA-EE46-4F29-952A-4451F2C6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4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2658041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B726859-7B7C-48A5-BD9B-005A5628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Funcionalidades QUERi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65B6005-2EDB-4449-B8FC-A339F4E1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Preparação e utilização</a:t>
            </a:r>
            <a:endParaRPr sz="3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47E65A5-BCBE-460F-B0E7-B19C793C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1109376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Configuração, qualidade dos dados e responsabilidades desde o arranque.</a:t>
            </a:r>
            <a:endParaRPr sz="1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850117F-8924-4D0E-A6B6-39079680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22F43A2-8BC0-401D-887E-B714DD9B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7" name="Image 0">
            <a:extLst xmlns:a="http://schemas.openxmlformats.org/drawingml/2006/main">
              <a:ext uri="{FF2B5EF4-FFF2-40B4-BE49-F238E27FC236}">
                <a16:creationId xmlns:a16="http://schemas.microsoft.com/office/drawing/2014/main" id="{629E1714-7B99-496C-A5AD-945AF037D2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30f4cecc1744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9848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20562B1-0F2A-4482-AB61-9FCC5F55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Histórico em Excel</a:t>
            </a:r>
            <a:endParaRPr sz="17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C05938A-E872-4D79-ACB1-5F3AFA16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Modelo de importação e verificação antes de gravar. Requer formações e colaboradores identificados no sistema.</a:t>
            </a:r>
            <a:endParaRPr sz="13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52D0A078-6D94-495C-8879-00A83B1A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2254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51BBF158-B049-4C37-9AB8-EC9773A8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2" name="Image 1">
            <a:extLst xmlns:a="http://schemas.openxmlformats.org/drawingml/2006/main">
              <a:ext uri="{FF2B5EF4-FFF2-40B4-BE49-F238E27FC236}">
                <a16:creationId xmlns:a16="http://schemas.microsoft.com/office/drawing/2014/main" id="{09C894B2-2B1E-4762-8598-F5DB39807A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2e4632603e413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923462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FEE38448-8AD7-4A4F-BF3A-DEC588A3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Contratos registados</a:t>
            </a:r>
            <a:endParaRPr sz="1700"/>
          </a:p>
        </p:txBody>
      </p:sp>
      <p:sp>
        <p:nvSpPr>
          <p:cNvPr id="14" name="Text 10">
            <a:extLst xmlns:a="http://schemas.openxmlformats.org/drawingml/2006/main">
              <a:ext uri="{FF2B5EF4-FFF2-40B4-BE49-F238E27FC236}">
                <a16:creationId xmlns:a16="http://schemas.microsoft.com/office/drawing/2014/main" id="{CDAB7021-D6B4-42CC-9494-DB3C78C2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2294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O mínimo proporcional depende das datas dos contratos. O sistema assinala colaboradores sem contrato registado.</a:t>
            </a:r>
            <a:endParaRPr sz="1300"/>
          </a:p>
        </p:txBody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9897A442-8A2E-43F7-8F3D-1F7775C4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5868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6" name="Shape 12">
            <a:extLst xmlns:a="http://schemas.openxmlformats.org/drawingml/2006/main">
              <a:ext uri="{FF2B5EF4-FFF2-40B4-BE49-F238E27FC236}">
                <a16:creationId xmlns:a16="http://schemas.microsoft.com/office/drawing/2014/main" id="{ED503831-5EEE-4EAE-B82C-B7E33F15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7" name="Image 2">
            <a:extLst xmlns:a="http://schemas.openxmlformats.org/drawingml/2006/main">
              <a:ext uri="{FF2B5EF4-FFF2-40B4-BE49-F238E27FC236}">
                <a16:creationId xmlns:a16="http://schemas.microsoft.com/office/drawing/2014/main" id="{9A2B7B53-358A-4B34-984C-31B536CE1B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1bd24c926647c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77076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18" name="Text 13">
            <a:extLst xmlns:a="http://schemas.openxmlformats.org/drawingml/2006/main">
              <a:ext uri="{FF2B5EF4-FFF2-40B4-BE49-F238E27FC236}">
                <a16:creationId xmlns:a16="http://schemas.microsoft.com/office/drawing/2014/main" id="{AA730A0C-6EEB-44F0-8C60-491009C9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Acessos por função</a:t>
            </a:r>
            <a:endParaRPr sz="1700"/>
          </a:p>
        </p:txBody>
      </p:sp>
      <p:sp>
        <p:nvSpPr>
          <p:cNvPr id="19" name="Text 14">
            <a:extLst xmlns:a="http://schemas.openxmlformats.org/drawingml/2006/main">
              <a:ext uri="{FF2B5EF4-FFF2-40B4-BE49-F238E27FC236}">
                <a16:creationId xmlns:a16="http://schemas.microsoft.com/office/drawing/2014/main" id="{55C0D6C3-75EA-47EF-93EC-D8DA42FC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5908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Gestor e Administrador de Formações com permissões distintas. Cada colaborador consulta as suas participações.</a:t>
            </a:r>
            <a:endParaRPr sz="1300"/>
          </a:p>
        </p:txBody>
      </p:sp>
      <p:sp>
        <p:nvSpPr>
          <p:cNvPr id="20" name="Shape 15">
            <a:extLst xmlns:a="http://schemas.openxmlformats.org/drawingml/2006/main">
              <a:ext uri="{FF2B5EF4-FFF2-40B4-BE49-F238E27FC236}">
                <a16:creationId xmlns:a16="http://schemas.microsoft.com/office/drawing/2014/main" id="{49811B5B-A604-427E-9C06-BAECD13C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481" y="2286000"/>
            <a:ext cx="2533574" cy="3291840"/>
          </a:xfrm>
          <a:prstGeom xmlns:a="http://schemas.openxmlformats.org/drawingml/2006/main" prst="roundRect">
            <a:avLst>
              <a:gd name="adj" fmla="val 5414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21" name="Shape 16">
            <a:extLst xmlns:a="http://schemas.openxmlformats.org/drawingml/2006/main">
              <a:ext uri="{FF2B5EF4-FFF2-40B4-BE49-F238E27FC236}">
                <a16:creationId xmlns:a16="http://schemas.microsoft.com/office/drawing/2014/main" id="{B9C21E73-5EA0-408F-881A-AAA48C90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2606040"/>
            <a:ext cx="914400" cy="9144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22" name="Image 3">
            <a:extLst xmlns:a="http://schemas.openxmlformats.org/drawingml/2006/main">
              <a:ext uri="{FF2B5EF4-FFF2-40B4-BE49-F238E27FC236}">
                <a16:creationId xmlns:a16="http://schemas.microsoft.com/office/drawing/2014/main" id="{FA1A177F-820B-4A2D-BE7A-326D1BE56E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01db5d8d947e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30689" y="2807208"/>
            <a:ext cx="512064" cy="512064"/>
          </a:xfrm>
          <a:prstGeom xmlns:a="http://schemas.openxmlformats.org/drawingml/2006/main" prst="rect">
            <a:avLst/>
          </a:prstGeom>
        </p:spPr>
      </p:pic>
      <p:sp>
        <p:nvSpPr>
          <p:cNvPr id="23" name="Text 17">
            <a:extLst xmlns:a="http://schemas.openxmlformats.org/drawingml/2006/main">
              <a:ext uri="{FF2B5EF4-FFF2-40B4-BE49-F238E27FC236}">
                <a16:creationId xmlns:a16="http://schemas.microsoft.com/office/drawing/2014/main" id="{23D3A331-2CA2-4EB9-93FC-928349BC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3749040"/>
            <a:ext cx="1893494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Regras de contagem</a:t>
            </a:r>
            <a:endParaRPr sz="1700"/>
          </a:p>
        </p:txBody>
      </p:sp>
      <p:sp>
        <p:nvSpPr>
          <p:cNvPr id="24" name="Text 18">
            <a:extLst xmlns:a="http://schemas.openxmlformats.org/drawingml/2006/main">
              <a:ext uri="{FF2B5EF4-FFF2-40B4-BE49-F238E27FC236}">
                <a16:creationId xmlns:a16="http://schemas.microsoft.com/office/drawing/2014/main" id="{FECB8CC7-8B1C-482C-A5E8-8CAD517C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521" y="4297680"/>
            <a:ext cx="189349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A duração é atribuída por sessão. Presenças parciais exigem tratamento próprio. Horas de tarefas não somam à formação.</a:t>
            </a:r>
            <a:endParaRPr sz="1300"/>
          </a:p>
        </p:txBody>
      </p:sp>
      <p:sp>
        <p:nvSpPr>
          <p:cNvPr id="25" name="Text 19">
            <a:extLst xmlns:a="http://schemas.openxmlformats.org/drawingml/2006/main">
              <a:ext uri="{FF2B5EF4-FFF2-40B4-BE49-F238E27FC236}">
                <a16:creationId xmlns:a16="http://schemas.microsoft.com/office/drawing/2014/main" id="{B0BEA0B0-527E-4DDC-A9F4-26FD82E1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26" name="Text 20">
            <a:extLst xmlns:a="http://schemas.openxmlformats.org/drawingml/2006/main">
              <a:ext uri="{FF2B5EF4-FFF2-40B4-BE49-F238E27FC236}">
                <a16:creationId xmlns:a16="http://schemas.microsoft.com/office/drawing/2014/main" id="{7A4753CA-EE46-4F29-952A-4451F2C6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5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2658041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0D481124-D367-4CC7-9F81-C3FB98D8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Arranque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2970EF9-0D14-4AAE-880F-4DB9A286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Projeto de implementação</a:t>
            </a:r>
            <a:endParaRPr sz="3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D856786-7F07-4F12-90F1-66928AFD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7315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Esforço estimado de implementação da QUERi e aplicações Odoo necessárias</a:t>
            </a:r>
            <a:endParaRPr sz="1600"/>
          </a:p>
        </p:txBody>
      </p:sp>
      <p:sp>
        <p:nvSpPr>
          <p:cNvPr id="21" name="Text 15">
            <a:extLst xmlns:a="http://schemas.openxmlformats.org/drawingml/2006/main">
              <a:ext uri="{FF2B5EF4-FFF2-40B4-BE49-F238E27FC236}">
                <a16:creationId xmlns:a16="http://schemas.microsoft.com/office/drawing/2014/main" id="{488880BA-7CC9-49DB-9D51-FAF5EBDE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22" name="Text 16">
            <a:extLst xmlns:a="http://schemas.openxmlformats.org/drawingml/2006/main">
              <a:ext uri="{FF2B5EF4-FFF2-40B4-BE49-F238E27FC236}">
                <a16:creationId xmlns:a16="http://schemas.microsoft.com/office/drawing/2014/main" id="{A8D45993-A4F4-402C-9223-565B004D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6</a:t>
            </a:r>
            <a:endParaRPr sz="1000"/>
          </a:p>
        </p:txBody>
      </p:sp>
      <p:sp>
        <p:nvSpPr>
          <p:cNvPr id="23" name="effort-heading">
            <a:extLst xmlns:a="http://schemas.openxmlformats.org/drawingml/2006/main">
              <a:ext uri="{FF2B5EF4-FFF2-40B4-BE49-F238E27FC236}">
                <a16:creationId xmlns:a16="http://schemas.microsoft.com/office/drawing/2014/main" id="{6FA7AAEF-FA89-49D1-84FA-9AF2EF5C2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907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26252B"/>
                </a:solidFill>
              </a:defRPr>
            </a:defPPr>
            <a:lvl1pPr>
              <a:buNone/>
              <a:defRPr sz="1650" b="1">
                <a:solidFill>
                  <a:srgbClr val="26252B"/>
                </a:solidFill>
              </a:defRPr>
            </a:lvl1pPr>
            <a:lvl2pPr>
              <a:buNone/>
              <a:defRPr sz="1650" b="1">
                <a:solidFill>
                  <a:srgbClr val="26252B"/>
                </a:solidFill>
              </a:defRPr>
            </a:lvl2pPr>
            <a:lvl3pPr>
              <a:buNone/>
              <a:defRPr sz="1650" b="1">
                <a:solidFill>
                  <a:srgbClr val="26252B"/>
                </a:solidFill>
              </a:defRPr>
            </a:lvl3pPr>
            <a:lvl4pPr>
              <a:buNone/>
              <a:defRPr sz="1650" b="1">
                <a:solidFill>
                  <a:srgbClr val="26252B"/>
                </a:solidFill>
              </a:defRPr>
            </a:lvl4pPr>
            <a:lvl5pPr>
              <a:buNone/>
              <a:defRPr sz="1650" b="1">
                <a:solidFill>
                  <a:srgbClr val="26252B"/>
                </a:solidFill>
              </a:defRPr>
            </a:lvl5pPr>
            <a:lvl6pPr>
              <a:buNone/>
              <a:defRPr sz="1650" b="1">
                <a:solidFill>
                  <a:srgbClr val="26252B"/>
                </a:solidFill>
              </a:defRPr>
            </a:lvl6pPr>
            <a:lvl7pPr>
              <a:buNone/>
              <a:defRPr sz="1650" b="1">
                <a:solidFill>
                  <a:srgbClr val="26252B"/>
                </a:solidFill>
              </a:defRPr>
            </a:lvl7pPr>
            <a:lvl8pPr>
              <a:buNone/>
              <a:defRPr sz="1650" b="1">
                <a:solidFill>
                  <a:srgbClr val="26252B"/>
                </a:solidFill>
              </a:defRPr>
            </a:lvl8pPr>
            <a:lvl9pPr>
              <a:buNone/>
              <a:defRPr sz="1650" b="1">
                <a:solidFill>
                  <a:srgbClr val="26252B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26252B"/>
                </a:solidFill>
              </a:defRPr>
            </a:pPr>
            <a:r>
              <a:rPr sz="1650" b="1">
                <a:solidFill>
                  <a:srgbClr val="26252B"/>
                </a:solidFill>
              </a:rPr>
              <a:t>Dimensão da equipa</a:t>
            </a:r>
          </a:p>
        </p:txBody>
      </p:sp>
      <p:graphicFrame>
        <p:nvGraphicFrame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B7223D-37FB-4FB3-BAA5-C910B7B6592B}"/>
              </a:ext>
            </a:extLst>
          </p:cNvPr>
          <p:cNvGraphicFramePr/>
          <p:nvPr/>
        </p:nvGraphicFramePr>
        <p:xfrm>
          <a:off xmlns:a="http://schemas.openxmlformats.org/drawingml/2006/main" x="548640" y="2609850"/>
          <a:ext xmlns:a="http://schemas.openxmlformats.org/drawingml/2006/main" cx="5191125" cy="2143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2428875"/>
              </a:tblGrid>
              <a:tr h="357188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</a:rPr>
                        <a:t>Funcionários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</a:rPr>
                        <a:t>Esforço estimado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Até 20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24–40 horas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21–50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40–64 horas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51–100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64–96 horas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101–250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96–160 horas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718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Mais de 250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6252B"/>
                          </a:solidFill>
                        </a:rPr>
                        <a:t>Sob consulta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</a:tr>
            </a:tbl>
          </a:graphicData>
        </a:graphic>
      </p:graphicFrame>
      <p:sp>
        <p:nvSpPr>
          <p:cNvPr id="25" name="native-heading">
            <a:extLst xmlns:a="http://schemas.openxmlformats.org/drawingml/2006/main">
              <a:ext uri="{FF2B5EF4-FFF2-40B4-BE49-F238E27FC236}">
                <a16:creationId xmlns:a16="http://schemas.microsoft.com/office/drawing/2014/main" id="{26E733C6-06D1-4DFA-A830-47EC0F9AB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90750"/>
            <a:ext cx="5286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26252B"/>
                </a:solidFill>
              </a:defRPr>
            </a:defPPr>
            <a:lvl1pPr>
              <a:buNone/>
              <a:defRPr sz="1650" b="1">
                <a:solidFill>
                  <a:srgbClr val="26252B"/>
                </a:solidFill>
              </a:defRPr>
            </a:lvl1pPr>
            <a:lvl2pPr>
              <a:buNone/>
              <a:defRPr sz="1650" b="1">
                <a:solidFill>
                  <a:srgbClr val="26252B"/>
                </a:solidFill>
              </a:defRPr>
            </a:lvl2pPr>
            <a:lvl3pPr>
              <a:buNone/>
              <a:defRPr sz="1650" b="1">
                <a:solidFill>
                  <a:srgbClr val="26252B"/>
                </a:solidFill>
              </a:defRPr>
            </a:lvl3pPr>
            <a:lvl4pPr>
              <a:buNone/>
              <a:defRPr sz="1650" b="1">
                <a:solidFill>
                  <a:srgbClr val="26252B"/>
                </a:solidFill>
              </a:defRPr>
            </a:lvl4pPr>
            <a:lvl5pPr>
              <a:buNone/>
              <a:defRPr sz="1650" b="1">
                <a:solidFill>
                  <a:srgbClr val="26252B"/>
                </a:solidFill>
              </a:defRPr>
            </a:lvl5pPr>
            <a:lvl6pPr>
              <a:buNone/>
              <a:defRPr sz="1650" b="1">
                <a:solidFill>
                  <a:srgbClr val="26252B"/>
                </a:solidFill>
              </a:defRPr>
            </a:lvl6pPr>
            <a:lvl7pPr>
              <a:buNone/>
              <a:defRPr sz="1650" b="1">
                <a:solidFill>
                  <a:srgbClr val="26252B"/>
                </a:solidFill>
              </a:defRPr>
            </a:lvl7pPr>
            <a:lvl8pPr>
              <a:buNone/>
              <a:defRPr sz="1650" b="1">
                <a:solidFill>
                  <a:srgbClr val="26252B"/>
                </a:solidFill>
              </a:defRPr>
            </a:lvl8pPr>
            <a:lvl9pPr>
              <a:buNone/>
              <a:defRPr sz="1650" b="1">
                <a:solidFill>
                  <a:srgbClr val="26252B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26252B"/>
                </a:solidFill>
              </a:defRPr>
            </a:pPr>
            <a:r>
              <a:rPr sz="1650" b="1">
                <a:solidFill>
                  <a:srgbClr val="26252B"/>
                </a:solidFill>
              </a:rPr>
              <a:t>Aplicações nativas Odoo</a:t>
            </a:r>
          </a:p>
        </p:txBody>
      </p:sp>
      <p:sp>
        <p:nvSpPr>
          <p:cNvPr id="26" name="native-list">
            <a:extLst xmlns:a="http://schemas.openxmlformats.org/drawingml/2006/main">
              <a:ext uri="{FF2B5EF4-FFF2-40B4-BE49-F238E27FC236}">
                <a16:creationId xmlns:a16="http://schemas.microsoft.com/office/drawing/2014/main" id="{A512DCBC-CDC0-479E-B144-26CD09E8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28900"/>
            <a:ext cx="5286375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6252B"/>
                </a:solidFill>
              </a:defRPr>
            </a:defPPr>
            <a:lvl1pPr>
              <a:buNone/>
              <a:defRPr sz="1650" b="0">
                <a:solidFill>
                  <a:srgbClr val="26252B"/>
                </a:solidFill>
              </a:defRPr>
            </a:lvl1pPr>
            <a:lvl2pPr>
              <a:buNone/>
              <a:defRPr sz="1650" b="0">
                <a:solidFill>
                  <a:srgbClr val="26252B"/>
                </a:solidFill>
              </a:defRPr>
            </a:lvl2pPr>
            <a:lvl3pPr>
              <a:buNone/>
              <a:defRPr sz="1650" b="0">
                <a:solidFill>
                  <a:srgbClr val="26252B"/>
                </a:solidFill>
              </a:defRPr>
            </a:lvl3pPr>
            <a:lvl4pPr>
              <a:buNone/>
              <a:defRPr sz="1650" b="0">
                <a:solidFill>
                  <a:srgbClr val="26252B"/>
                </a:solidFill>
              </a:defRPr>
            </a:lvl4pPr>
            <a:lvl5pPr>
              <a:buNone/>
              <a:defRPr sz="1650" b="0">
                <a:solidFill>
                  <a:srgbClr val="26252B"/>
                </a:solidFill>
              </a:defRPr>
            </a:lvl5pPr>
            <a:lvl6pPr>
              <a:buNone/>
              <a:defRPr sz="1650" b="0">
                <a:solidFill>
                  <a:srgbClr val="26252B"/>
                </a:solidFill>
              </a:defRPr>
            </a:lvl6pPr>
            <a:lvl7pPr>
              <a:buNone/>
              <a:defRPr sz="1650" b="0">
                <a:solidFill>
                  <a:srgbClr val="26252B"/>
                </a:solidFill>
              </a:defRPr>
            </a:lvl7pPr>
            <a:lvl8pPr>
              <a:buNone/>
              <a:defRPr sz="1650" b="0">
                <a:solidFill>
                  <a:srgbClr val="26252B"/>
                </a:solidFill>
              </a:defRPr>
            </a:lvl8pPr>
            <a:lvl9pPr>
              <a:buNone/>
              <a:defRPr sz="1650" b="0">
                <a:solidFill>
                  <a:srgbClr val="26252B"/>
                </a:solidFill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6252B"/>
                </a:solidFill>
              </a:defRPr>
            </a:pPr>
            <a:r>
              <a:rPr sz="1650" b="0">
                <a:solidFill>
                  <a:srgbClr val="26252B"/>
                </a:solidFill>
              </a:rPr>
              <a:t>Funcionários e contratos</a:t>
            </a:r>
          </a:p>
          <a:p xmlns:a="http://schemas.openxmlformats.org/drawingml/2006/main">
            <a:pPr>
              <a:buNone/>
              <a:defRPr sz="1650" b="0">
                <a:solidFill>
                  <a:srgbClr val="26252B"/>
                </a:solidFill>
              </a:defRPr>
            </a:pPr>
            <a:r>
              <a:rPr sz="1650" b="0">
                <a:solidFill>
                  <a:srgbClr val="26252B"/>
                </a:solidFill>
              </a:rPr>
              <a:t>Competências e currículo</a:t>
            </a:r>
          </a:p>
          <a:p xmlns:a="http://schemas.openxmlformats.org/drawingml/2006/main">
            <a:pPr>
              <a:buNone/>
              <a:defRPr sz="1650" b="0">
                <a:solidFill>
                  <a:srgbClr val="26252B"/>
                </a:solidFill>
              </a:defRPr>
            </a:pPr>
            <a:r>
              <a:rPr sz="1650" b="0">
                <a:solidFill>
                  <a:srgbClr val="26252B"/>
                </a:solidFill>
              </a:rPr>
              <a:t>Projetos</a:t>
            </a:r>
          </a:p>
          <a:p xmlns:a="http://schemas.openxmlformats.org/drawingml/2006/main">
            <a:pPr>
              <a:buNone/>
              <a:defRPr sz="1650" b="0">
                <a:solidFill>
                  <a:srgbClr val="26252B"/>
                </a:solidFill>
              </a:defRPr>
            </a:pPr>
            <a:r>
              <a:rPr sz="1650" b="0">
                <a:solidFill>
                  <a:srgbClr val="26252B"/>
                </a:solidFill>
              </a:rPr>
              <a:t>eLearning</a:t>
            </a:r>
          </a:p>
          <a:p xmlns:a="http://schemas.openxmlformats.org/drawingml/2006/main">
            <a:pPr>
              <a:buNone/>
              <a:defRPr sz="1650" b="0">
                <a:solidFill>
                  <a:srgbClr val="26252B"/>
                </a:solidFill>
              </a:defRPr>
            </a:pPr>
            <a:r>
              <a:rPr sz="1650" b="0">
                <a:solidFill>
                  <a:srgbClr val="26252B"/>
                </a:solidFill>
              </a:rPr>
              <a:t>Inquéritos / questionários</a:t>
            </a:r>
          </a:p>
          <a:p xmlns:a="http://schemas.openxmlformats.org/drawingml/2006/main">
            <a:pPr>
              <a:buNone/>
              <a:defRPr sz="1650" b="0">
                <a:solidFill>
                  <a:srgbClr val="26252B"/>
                </a:solidFill>
              </a:defRPr>
            </a:pPr>
            <a:r>
              <a:rPr sz="1650" b="0">
                <a:solidFill>
                  <a:srgbClr val="26252B"/>
                </a:solidFill>
              </a:rPr>
              <a:t>Mensagens e atividades</a:t>
            </a:r>
          </a:p>
        </p:txBody>
      </p:sp>
      <p:sp>
        <p:nvSpPr>
          <p:cNvPr id="27" name="native-reuse">
            <a:extLst xmlns:a="http://schemas.openxmlformats.org/drawingml/2006/main">
              <a:ext uri="{FF2B5EF4-FFF2-40B4-BE49-F238E27FC236}">
                <a16:creationId xmlns:a16="http://schemas.microsoft.com/office/drawing/2014/main" id="{ED86558F-48DD-4989-A9E0-B5252706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48200"/>
            <a:ext cx="5238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68686F"/>
                </a:solidFill>
              </a:defRPr>
            </a:defPPr>
            <a:lvl1pPr>
              <a:buNone/>
              <a:defRPr sz="1275" b="0">
                <a:solidFill>
                  <a:srgbClr val="68686F"/>
                </a:solidFill>
              </a:defRPr>
            </a:lvl1pPr>
            <a:lvl2pPr>
              <a:buNone/>
              <a:defRPr sz="1275" b="0">
                <a:solidFill>
                  <a:srgbClr val="68686F"/>
                </a:solidFill>
              </a:defRPr>
            </a:lvl2pPr>
            <a:lvl3pPr>
              <a:buNone/>
              <a:defRPr sz="1275" b="0">
                <a:solidFill>
                  <a:srgbClr val="68686F"/>
                </a:solidFill>
              </a:defRPr>
            </a:lvl3pPr>
            <a:lvl4pPr>
              <a:buNone/>
              <a:defRPr sz="1275" b="0">
                <a:solidFill>
                  <a:srgbClr val="68686F"/>
                </a:solidFill>
              </a:defRPr>
            </a:lvl4pPr>
            <a:lvl5pPr>
              <a:buNone/>
              <a:defRPr sz="1275" b="0">
                <a:solidFill>
                  <a:srgbClr val="68686F"/>
                </a:solidFill>
              </a:defRPr>
            </a:lvl5pPr>
            <a:lvl6pPr>
              <a:buNone/>
              <a:defRPr sz="1275" b="0">
                <a:solidFill>
                  <a:srgbClr val="68686F"/>
                </a:solidFill>
              </a:defRPr>
            </a:lvl6pPr>
            <a:lvl7pPr>
              <a:buNone/>
              <a:defRPr sz="1275" b="0">
                <a:solidFill>
                  <a:srgbClr val="68686F"/>
                </a:solidFill>
              </a:defRPr>
            </a:lvl7pPr>
            <a:lvl8pPr>
              <a:buNone/>
              <a:defRPr sz="1275" b="0">
                <a:solidFill>
                  <a:srgbClr val="68686F"/>
                </a:solidFill>
              </a:defRPr>
            </a:lvl8pPr>
            <a:lvl9pPr>
              <a:buNone/>
              <a:defRPr sz="1275" b="0">
                <a:solidFill>
                  <a:srgbClr val="68686F"/>
                </a:solidFill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8686F"/>
                </a:solidFill>
              </a:defRPr>
            </a:pPr>
            <a:r>
              <a:rPr sz="1275" b="0">
                <a:solidFill>
                  <a:srgbClr val="68686F"/>
                </a:solidFill>
              </a:rPr>
              <a:t>Reutilização das aplicações já instaladas. Instalação das dependências em falta no projeto Odoo.</a:t>
            </a:r>
          </a:p>
        </p:txBody>
      </p:sp>
      <p:sp>
        <p:nvSpPr>
          <p:cNvPr id="28" name="scope-estimate">
            <a:extLst xmlns:a="http://schemas.openxmlformats.org/drawingml/2006/main">
              <a:ext uri="{FF2B5EF4-FFF2-40B4-BE49-F238E27FC236}">
                <a16:creationId xmlns:a16="http://schemas.microsoft.com/office/drawing/2014/main" id="{BA056384-16AE-4428-AE5D-732950A9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029200"/>
            <a:ext cx="5191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68686F"/>
                </a:solidFill>
              </a:defRPr>
            </a:defPPr>
            <a:lvl1pPr>
              <a:buNone/>
              <a:defRPr sz="1275" b="0">
                <a:solidFill>
                  <a:srgbClr val="68686F"/>
                </a:solidFill>
              </a:defRPr>
            </a:lvl1pPr>
            <a:lvl2pPr>
              <a:buNone/>
              <a:defRPr sz="1275" b="0">
                <a:solidFill>
                  <a:srgbClr val="68686F"/>
                </a:solidFill>
              </a:defRPr>
            </a:lvl2pPr>
            <a:lvl3pPr>
              <a:buNone/>
              <a:defRPr sz="1275" b="0">
                <a:solidFill>
                  <a:srgbClr val="68686F"/>
                </a:solidFill>
              </a:defRPr>
            </a:lvl3pPr>
            <a:lvl4pPr>
              <a:buNone/>
              <a:defRPr sz="1275" b="0">
                <a:solidFill>
                  <a:srgbClr val="68686F"/>
                </a:solidFill>
              </a:defRPr>
            </a:lvl4pPr>
            <a:lvl5pPr>
              <a:buNone/>
              <a:defRPr sz="1275" b="0">
                <a:solidFill>
                  <a:srgbClr val="68686F"/>
                </a:solidFill>
              </a:defRPr>
            </a:lvl5pPr>
            <a:lvl6pPr>
              <a:buNone/>
              <a:defRPr sz="1275" b="0">
                <a:solidFill>
                  <a:srgbClr val="68686F"/>
                </a:solidFill>
              </a:defRPr>
            </a:lvl6pPr>
            <a:lvl7pPr>
              <a:buNone/>
              <a:defRPr sz="1275" b="0">
                <a:solidFill>
                  <a:srgbClr val="68686F"/>
                </a:solidFill>
              </a:defRPr>
            </a:lvl7pPr>
            <a:lvl8pPr>
              <a:buNone/>
              <a:defRPr sz="1275" b="0">
                <a:solidFill>
                  <a:srgbClr val="68686F"/>
                </a:solidFill>
              </a:defRPr>
            </a:lvl8pPr>
            <a:lvl9pPr>
              <a:buNone/>
              <a:defRPr sz="1275" b="0">
                <a:solidFill>
                  <a:srgbClr val="68686F"/>
                </a:solidFill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8686F"/>
                </a:solidFill>
              </a:defRPr>
            </a:pPr>
            <a:r>
              <a:rPr sz="1275" b="0">
                <a:solidFill>
                  <a:srgbClr val="68686F"/>
                </a:solidFill>
              </a:rPr>
              <a:t>Estimativa indicativa, a confirmar após diagnóstico. Considera uma empresa, dados preparados no modelo fornecido e formação remota.</a:t>
            </a:r>
          </a:p>
        </p:txBody>
      </p:sp>
      <p:sp>
        <p:nvSpPr>
          <p:cNvPr id="29" name="scope-exclusions">
            <a:extLst xmlns:a="http://schemas.openxmlformats.org/drawingml/2006/main">
              <a:ext uri="{FF2B5EF4-FFF2-40B4-BE49-F238E27FC236}">
                <a16:creationId xmlns:a16="http://schemas.microsoft.com/office/drawing/2014/main" id="{F614CC7D-B386-44EE-B408-BD457AE5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29300"/>
            <a:ext cx="1108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164E38"/>
                </a:solidFill>
              </a:defRPr>
            </a:defPPr>
            <a:lvl1pPr>
              <a:buNone/>
              <a:defRPr sz="1200" b="0">
                <a:solidFill>
                  <a:srgbClr val="164E38"/>
                </a:solidFill>
              </a:defRPr>
            </a:lvl1pPr>
            <a:lvl2pPr>
              <a:buNone/>
              <a:defRPr sz="1200" b="0">
                <a:solidFill>
                  <a:srgbClr val="164E38"/>
                </a:solidFill>
              </a:defRPr>
            </a:lvl2pPr>
            <a:lvl3pPr>
              <a:buNone/>
              <a:defRPr sz="1200" b="0">
                <a:solidFill>
                  <a:srgbClr val="164E38"/>
                </a:solidFill>
              </a:defRPr>
            </a:lvl3pPr>
            <a:lvl4pPr>
              <a:buNone/>
              <a:defRPr sz="1200" b="0">
                <a:solidFill>
                  <a:srgbClr val="164E38"/>
                </a:solidFill>
              </a:defRPr>
            </a:lvl4pPr>
            <a:lvl5pPr>
              <a:buNone/>
              <a:defRPr sz="1200" b="0">
                <a:solidFill>
                  <a:srgbClr val="164E38"/>
                </a:solidFill>
              </a:defRPr>
            </a:lvl5pPr>
            <a:lvl6pPr>
              <a:buNone/>
              <a:defRPr sz="1200" b="0">
                <a:solidFill>
                  <a:srgbClr val="164E38"/>
                </a:solidFill>
              </a:defRPr>
            </a:lvl6pPr>
            <a:lvl7pPr>
              <a:buNone/>
              <a:defRPr sz="1200" b="0">
                <a:solidFill>
                  <a:srgbClr val="164E38"/>
                </a:solidFill>
              </a:defRPr>
            </a:lvl7pPr>
            <a:lvl8pPr>
              <a:buNone/>
              <a:defRPr sz="1200" b="0">
                <a:solidFill>
                  <a:srgbClr val="164E38"/>
                </a:solidFill>
              </a:defRPr>
            </a:lvl8pPr>
            <a:lvl9pPr>
              <a:buNone/>
              <a:defRPr sz="1200" b="0">
                <a:solidFill>
                  <a:srgbClr val="164E38"/>
                </a:solidFill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164E38"/>
                </a:solidFill>
              </a:defRPr>
            </a:pPr>
            <a:r>
              <a:rPr sz="1200" b="0">
                <a:solidFill>
                  <a:srgbClr val="164E38"/>
                </a:solidFill>
              </a:rPr>
              <a:t>Inclui configuração QUERi, histórico, validação e formação dos responsáveis. Implementação geral do ERP, limpeza de dados, integrações e desenvolvimentos adicionais têm orçamento separado.</a:t>
            </a:r>
          </a:p>
        </p:txBody>
      </p:sp>
    </p:spTree>
    <p:extLst>
      <p:ext uri="{BB962C8B-B14F-4D97-AF65-F5344CB8AC3E}">
        <p14:creationId xmlns:p14="http://schemas.microsoft.com/office/powerpoint/2010/main" val="124916163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4638A19D-B31E-403D-AF00-33BCE551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1148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Garantia de update contínuo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DE4FAD0-DD24-46B0-A988-532C6BD7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77724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Suporte Odoo</a:t>
            </a:r>
            <a:endParaRPr sz="320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40C7117C-AB4A-4D73-B1ED-6CF29FD7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041885BD-8DB7-41F7-81EF-7F7F0E6B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7</a:t>
            </a:r>
            <a:endParaRPr sz="1000"/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2C9FCC-31AA-4705-8287-2279CAC0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81150"/>
            <a:ext cx="11087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8686F"/>
                </a:solidFill>
              </a:defRPr>
            </a:defPPr>
            <a:lvl1pPr>
              <a:buNone/>
              <a:defRPr sz="1575" b="0">
                <a:solidFill>
                  <a:srgbClr val="68686F"/>
                </a:solidFill>
              </a:defRPr>
            </a:lvl1pPr>
            <a:lvl2pPr>
              <a:buNone/>
              <a:defRPr sz="1575" b="0">
                <a:solidFill>
                  <a:srgbClr val="68686F"/>
                </a:solidFill>
              </a:defRPr>
            </a:lvl2pPr>
            <a:lvl3pPr>
              <a:buNone/>
              <a:defRPr sz="1575" b="0">
                <a:solidFill>
                  <a:srgbClr val="68686F"/>
                </a:solidFill>
              </a:defRPr>
            </a:lvl3pPr>
            <a:lvl4pPr>
              <a:buNone/>
              <a:defRPr sz="1575" b="0">
                <a:solidFill>
                  <a:srgbClr val="68686F"/>
                </a:solidFill>
              </a:defRPr>
            </a:lvl4pPr>
            <a:lvl5pPr>
              <a:buNone/>
              <a:defRPr sz="1575" b="0">
                <a:solidFill>
                  <a:srgbClr val="68686F"/>
                </a:solidFill>
              </a:defRPr>
            </a:lvl5pPr>
            <a:lvl6pPr>
              <a:buNone/>
              <a:defRPr sz="1575" b="0">
                <a:solidFill>
                  <a:srgbClr val="68686F"/>
                </a:solidFill>
              </a:defRPr>
            </a:lvl6pPr>
            <a:lvl7pPr>
              <a:buNone/>
              <a:defRPr sz="1575" b="0">
                <a:solidFill>
                  <a:srgbClr val="68686F"/>
                </a:solidFill>
              </a:defRPr>
            </a:lvl7pPr>
            <a:lvl8pPr>
              <a:buNone/>
              <a:defRPr sz="1575" b="0">
                <a:solidFill>
                  <a:srgbClr val="68686F"/>
                </a:solidFill>
              </a:defRPr>
            </a:lvl8pPr>
            <a:lvl9pPr>
              <a:buNone/>
              <a:defRPr sz="1575" b="0">
                <a:solidFill>
                  <a:srgbClr val="68686F"/>
                </a:solidFill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8686F"/>
                </a:solidFill>
              </a:defRPr>
            </a:pPr>
            <a:r>
              <a:rPr sz="1575" b="0">
                <a:solidFill>
                  <a:srgbClr val="68686F"/>
                </a:solidFill>
              </a:rPr>
              <a:t>Preço sob consulta. Desconto conforme o volume anual e a duração do contrato.</a:t>
            </a:r>
          </a:p>
        </p:txBody>
      </p:sp>
      <p:graphicFrame>
        <p:nvGraphicFrame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55CD8F-AE71-4548-A51F-F91A67C50849}"/>
              </a:ext>
            </a:extLst>
          </p:cNvPr>
          <p:cNvGraphicFramePr/>
          <p:nvPr/>
        </p:nvGraphicFramePr>
        <p:xfrm>
          <a:off xmlns:a="http://schemas.openxmlformats.org/drawingml/2006/main" x="548640" y="2286000"/>
          <a:ext xmlns:a="http://schemas.openxmlformats.org/drawingml/2006/main" cx="11093768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2771775"/>
                <a:gridCol w="2771775"/>
                <a:gridCol w="2787968"/>
              </a:tblGrid>
              <a:tr h="6667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Duração do contrato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20 horas / ano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40 horas / ano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80 horas / ano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6252B"/>
                          </a:solidFill>
                        </a:rPr>
                        <a:t>1 ano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10%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15%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6252B"/>
                          </a:solidFill>
                        </a:rPr>
                        <a:t>3 anos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15%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6252B"/>
                          </a:solidFill>
                        </a:rPr>
                        <a:t>5 anos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30%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</a:tr>
            </a:tbl>
          </a:graphicData>
        </a:graphic>
      </p:graphicFrame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4032DC-121C-4C5C-99F2-9DC545DF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238750"/>
            <a:ext cx="11087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64E38"/>
                </a:solidFill>
              </a:defRPr>
            </a:defPPr>
            <a:lvl1pPr>
              <a:buNone/>
              <a:defRPr sz="1650" b="1">
                <a:solidFill>
                  <a:srgbClr val="164E38"/>
                </a:solidFill>
              </a:defRPr>
            </a:lvl1pPr>
            <a:lvl2pPr>
              <a:buNone/>
              <a:defRPr sz="1650" b="1">
                <a:solidFill>
                  <a:srgbClr val="164E38"/>
                </a:solidFill>
              </a:defRPr>
            </a:lvl2pPr>
            <a:lvl3pPr>
              <a:buNone/>
              <a:defRPr sz="1650" b="1">
                <a:solidFill>
                  <a:srgbClr val="164E38"/>
                </a:solidFill>
              </a:defRPr>
            </a:lvl3pPr>
            <a:lvl4pPr>
              <a:buNone/>
              <a:defRPr sz="1650" b="1">
                <a:solidFill>
                  <a:srgbClr val="164E38"/>
                </a:solidFill>
              </a:defRPr>
            </a:lvl4pPr>
            <a:lvl5pPr>
              <a:buNone/>
              <a:defRPr sz="1650" b="1">
                <a:solidFill>
                  <a:srgbClr val="164E38"/>
                </a:solidFill>
              </a:defRPr>
            </a:lvl5pPr>
            <a:lvl6pPr>
              <a:buNone/>
              <a:defRPr sz="1650" b="1">
                <a:solidFill>
                  <a:srgbClr val="164E38"/>
                </a:solidFill>
              </a:defRPr>
            </a:lvl6pPr>
            <a:lvl7pPr>
              <a:buNone/>
              <a:defRPr sz="1650" b="1">
                <a:solidFill>
                  <a:srgbClr val="164E38"/>
                </a:solidFill>
              </a:defRPr>
            </a:lvl7pPr>
            <a:lvl8pPr>
              <a:buNone/>
              <a:defRPr sz="1650" b="1">
                <a:solidFill>
                  <a:srgbClr val="164E38"/>
                </a:solidFill>
              </a:defRPr>
            </a:lvl8pPr>
            <a:lvl9pPr>
              <a:buNone/>
              <a:defRPr sz="1650" b="1">
                <a:solidFill>
                  <a:srgbClr val="164E38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64E38"/>
                </a:solidFill>
              </a:defRPr>
            </a:pPr>
            <a:r>
              <a:rPr sz="1650" b="1">
                <a:solidFill>
                  <a:srgbClr val="164E38"/>
                </a:solidFill>
              </a:rPr>
              <a:t>Sem adjudicação de pacote de suporte: 130 €/h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A5DC77-BA50-47A9-A204-FEC708D6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7721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68686F"/>
                </a:solidFill>
              </a:defRPr>
            </a:defPPr>
            <a:lvl1pPr>
              <a:buNone/>
              <a:defRPr sz="1275" b="0">
                <a:solidFill>
                  <a:srgbClr val="68686F"/>
                </a:solidFill>
              </a:defRPr>
            </a:lvl1pPr>
            <a:lvl2pPr>
              <a:buNone/>
              <a:defRPr sz="1275" b="0">
                <a:solidFill>
                  <a:srgbClr val="68686F"/>
                </a:solidFill>
              </a:defRPr>
            </a:lvl2pPr>
            <a:lvl3pPr>
              <a:buNone/>
              <a:defRPr sz="1275" b="0">
                <a:solidFill>
                  <a:srgbClr val="68686F"/>
                </a:solidFill>
              </a:defRPr>
            </a:lvl3pPr>
            <a:lvl4pPr>
              <a:buNone/>
              <a:defRPr sz="1275" b="0">
                <a:solidFill>
                  <a:srgbClr val="68686F"/>
                </a:solidFill>
              </a:defRPr>
            </a:lvl4pPr>
            <a:lvl5pPr>
              <a:buNone/>
              <a:defRPr sz="1275" b="0">
                <a:solidFill>
                  <a:srgbClr val="68686F"/>
                </a:solidFill>
              </a:defRPr>
            </a:lvl5pPr>
            <a:lvl6pPr>
              <a:buNone/>
              <a:defRPr sz="1275" b="0">
                <a:solidFill>
                  <a:srgbClr val="68686F"/>
                </a:solidFill>
              </a:defRPr>
            </a:lvl6pPr>
            <a:lvl7pPr>
              <a:buNone/>
              <a:defRPr sz="1275" b="0">
                <a:solidFill>
                  <a:srgbClr val="68686F"/>
                </a:solidFill>
              </a:defRPr>
            </a:lvl7pPr>
            <a:lvl8pPr>
              <a:buNone/>
              <a:defRPr sz="1275" b="0">
                <a:solidFill>
                  <a:srgbClr val="68686F"/>
                </a:solidFill>
              </a:defRPr>
            </a:lvl8pPr>
            <a:lvl9pPr>
              <a:buNone/>
              <a:defRPr sz="1275" b="0">
                <a:solidFill>
                  <a:srgbClr val="68686F"/>
                </a:solidFill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8686F"/>
                </a:solidFill>
              </a:defRPr>
            </a:pPr>
            <a:r>
              <a:rPr sz="1275" b="0">
                <a:solidFill>
                  <a:srgbClr val="68686F"/>
                </a:solidFill>
              </a:rPr>
              <a:t>Preço sob consulta, sem IVA, sujeito à atualização pela inflação aplicável.</a:t>
            </a:r>
          </a:p>
          <a:p xmlns:a="http://schemas.openxmlformats.org/drawingml/2006/main">
            <a:pPr>
              <a:buNone/>
              <a:defRPr sz="1275" b="0">
                <a:solidFill>
                  <a:srgbClr val="68686F"/>
                </a:solidFill>
              </a:defRPr>
            </a:pPr>
            <a:r>
              <a:rPr sz="1275" b="0">
                <a:solidFill>
                  <a:srgbClr val="68686F"/>
                </a:solidFill>
              </a:rPr>
              <a:t>Cada anuidade: 12 meses + 2 meses adicionais para consumo das horas. Licenças e alojamento Odoo faturados à parte.</a:t>
            </a:r>
          </a:p>
        </p:txBody>
      </p:sp>
    </p:spTree>
    <p:extLst>
      <p:ext uri="{BB962C8B-B14F-4D97-AF65-F5344CB8AC3E}">
        <p14:creationId xmlns:p14="http://schemas.microsoft.com/office/powerpoint/2010/main" val="82562549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336F441D-440A-C6B7-8593-6561F9DEC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1148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Garantia de update contínuo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EEEB193-E05A-3E89-7067-2DABC3DC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77724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Desenvolvimento</a:t>
            </a:r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B5C0EE65-1295-E69D-74A8-4A3C03D6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3CCEE9A1-2B80-F81B-ABDE-C1F65A3A8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8</a:t>
            </a:r>
            <a:endParaRPr sz="1000"/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DB8003-D5B6-4246-A0D1-11CB327B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81150"/>
            <a:ext cx="11087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8686F"/>
                </a:solidFill>
              </a:defRPr>
            </a:defPPr>
            <a:lvl1pPr>
              <a:buNone/>
              <a:defRPr sz="1575" b="0">
                <a:solidFill>
                  <a:srgbClr val="68686F"/>
                </a:solidFill>
              </a:defRPr>
            </a:lvl1pPr>
            <a:lvl2pPr>
              <a:buNone/>
              <a:defRPr sz="1575" b="0">
                <a:solidFill>
                  <a:srgbClr val="68686F"/>
                </a:solidFill>
              </a:defRPr>
            </a:lvl2pPr>
            <a:lvl3pPr>
              <a:buNone/>
              <a:defRPr sz="1575" b="0">
                <a:solidFill>
                  <a:srgbClr val="68686F"/>
                </a:solidFill>
              </a:defRPr>
            </a:lvl3pPr>
            <a:lvl4pPr>
              <a:buNone/>
              <a:defRPr sz="1575" b="0">
                <a:solidFill>
                  <a:srgbClr val="68686F"/>
                </a:solidFill>
              </a:defRPr>
            </a:lvl4pPr>
            <a:lvl5pPr>
              <a:buNone/>
              <a:defRPr sz="1575" b="0">
                <a:solidFill>
                  <a:srgbClr val="68686F"/>
                </a:solidFill>
              </a:defRPr>
            </a:lvl5pPr>
            <a:lvl6pPr>
              <a:buNone/>
              <a:defRPr sz="1575" b="0">
                <a:solidFill>
                  <a:srgbClr val="68686F"/>
                </a:solidFill>
              </a:defRPr>
            </a:lvl6pPr>
            <a:lvl7pPr>
              <a:buNone/>
              <a:defRPr sz="1575" b="0">
                <a:solidFill>
                  <a:srgbClr val="68686F"/>
                </a:solidFill>
              </a:defRPr>
            </a:lvl7pPr>
            <a:lvl8pPr>
              <a:buNone/>
              <a:defRPr sz="1575" b="0">
                <a:solidFill>
                  <a:srgbClr val="68686F"/>
                </a:solidFill>
              </a:defRPr>
            </a:lvl8pPr>
            <a:lvl9pPr>
              <a:buNone/>
              <a:defRPr sz="1575" b="0">
                <a:solidFill>
                  <a:srgbClr val="68686F"/>
                </a:solidFill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8686F"/>
                </a:solidFill>
              </a:defRPr>
            </a:pPr>
            <a:r>
              <a:rPr sz="1575" b="0">
                <a:solidFill>
                  <a:srgbClr val="68686F"/>
                </a:solidFill>
              </a:rPr>
              <a:t>Desenvolvimento personalizado: preço sob consulta, com os mesmos descontos do suporte adjudicado.</a:t>
            </a:r>
          </a:p>
        </p:txBody>
      </p:sp>
      <p:graphicFrame>
        <p:nvGraphicFrame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6136BD-AAFE-461B-B21B-35FC04544CA3}"/>
              </a:ext>
            </a:extLst>
          </p:cNvPr>
          <p:cNvGraphicFramePr/>
          <p:nvPr/>
        </p:nvGraphicFramePr>
        <p:xfrm>
          <a:off xmlns:a="http://schemas.openxmlformats.org/drawingml/2006/main" x="548640" y="2286000"/>
          <a:ext xmlns:a="http://schemas.openxmlformats.org/drawingml/2006/main" cx="11093768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2771775"/>
                <a:gridCol w="2771775"/>
                <a:gridCol w="2787968"/>
              </a:tblGrid>
              <a:tr h="6667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Contrato de suporte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Suporte 20 h / ano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Suporte 40 h / ano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Suporte 80 h / ano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T w="6668">
                      <a:solidFill>
                        <a:srgbClr val="DCDCDC"/>
                      </a:solidFill>
                    </a:lnT>
                    <a:lnB w="6668">
                      <a:solidFill>
                        <a:srgbClr val="DCDCDC"/>
                      </a:solidFill>
                    </a:lnB>
                    <a:solidFill>
                      <a:srgbClr val="164E3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6252B"/>
                          </a:solidFill>
                        </a:rPr>
                        <a:t>1 ano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10%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15%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6252B"/>
                          </a:solidFill>
                        </a:rPr>
                        <a:t>3 anos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15%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26252B"/>
                          </a:solidFill>
                        </a:rPr>
                        <a:t>5 anos</a:t>
                      </a:r>
                    </a:p>
                  </a:txBody>
                  <a:tcPr marL="91440" marR="91440" marT="45720" marB="45720">
                    <a:lnL w="6668">
                      <a:solidFill>
                        <a:srgbClr val="DCDCDC"/>
                      </a:solidFill>
                    </a:lnL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25%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6252B"/>
                          </a:solidFill>
                        </a:rPr>
                        <a:t>30% de desconto</a:t>
                      </a:r>
                    </a:p>
                  </a:txBody>
                  <a:tcPr marL="91440" marR="91440" marT="45720" marB="45720">
                    <a:lnR w="6668">
                      <a:solidFill>
                        <a:srgbClr val="DCDCDC"/>
                      </a:solidFill>
                    </a:lnR>
                    <a:lnB w="6668">
                      <a:solidFill>
                        <a:srgbClr val="DCDCDC"/>
                      </a:solidFill>
                    </a:lnB>
                    <a:solidFill>
                      <a:srgbClr val="F2F1F0"/>
                    </a:solidFill>
                  </a:tcPr>
                </a:tc>
              </a:tr>
            </a:tbl>
          </a:graphicData>
        </a:graphic>
      </p:graphicFrame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D977A4-1006-4FC5-B79F-EE388621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238750"/>
            <a:ext cx="11087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64E38"/>
                </a:solidFill>
              </a:defRPr>
            </a:defPPr>
            <a:lvl1pPr>
              <a:buNone/>
              <a:defRPr sz="1650" b="1">
                <a:solidFill>
                  <a:srgbClr val="164E38"/>
                </a:solidFill>
              </a:defRPr>
            </a:lvl1pPr>
            <a:lvl2pPr>
              <a:buNone/>
              <a:defRPr sz="1650" b="1">
                <a:solidFill>
                  <a:srgbClr val="164E38"/>
                </a:solidFill>
              </a:defRPr>
            </a:lvl2pPr>
            <a:lvl3pPr>
              <a:buNone/>
              <a:defRPr sz="1650" b="1">
                <a:solidFill>
                  <a:srgbClr val="164E38"/>
                </a:solidFill>
              </a:defRPr>
            </a:lvl3pPr>
            <a:lvl4pPr>
              <a:buNone/>
              <a:defRPr sz="1650" b="1">
                <a:solidFill>
                  <a:srgbClr val="164E38"/>
                </a:solidFill>
              </a:defRPr>
            </a:lvl4pPr>
            <a:lvl5pPr>
              <a:buNone/>
              <a:defRPr sz="1650" b="1">
                <a:solidFill>
                  <a:srgbClr val="164E38"/>
                </a:solidFill>
              </a:defRPr>
            </a:lvl5pPr>
            <a:lvl6pPr>
              <a:buNone/>
              <a:defRPr sz="1650" b="1">
                <a:solidFill>
                  <a:srgbClr val="164E38"/>
                </a:solidFill>
              </a:defRPr>
            </a:lvl6pPr>
            <a:lvl7pPr>
              <a:buNone/>
              <a:defRPr sz="1650" b="1">
                <a:solidFill>
                  <a:srgbClr val="164E38"/>
                </a:solidFill>
              </a:defRPr>
            </a:lvl7pPr>
            <a:lvl8pPr>
              <a:buNone/>
              <a:defRPr sz="1650" b="1">
                <a:solidFill>
                  <a:srgbClr val="164E38"/>
                </a:solidFill>
              </a:defRPr>
            </a:lvl8pPr>
            <a:lvl9pPr>
              <a:buNone/>
              <a:defRPr sz="1650" b="1">
                <a:solidFill>
                  <a:srgbClr val="164E38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64E38"/>
                </a:solidFill>
              </a:defRPr>
            </a:pPr>
            <a:r>
              <a:rPr sz="1650" b="1">
                <a:solidFill>
                  <a:srgbClr val="164E38"/>
                </a:solidFill>
              </a:rPr>
              <a:t>Sem adjudicação de pacote de suporte: 130 €/h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0F31AB-F523-4202-9E34-5D174E92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772150"/>
            <a:ext cx="11087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68686F"/>
                </a:solidFill>
              </a:defRPr>
            </a:defPPr>
            <a:lvl1pPr>
              <a:buNone/>
              <a:defRPr sz="1275" b="0">
                <a:solidFill>
                  <a:srgbClr val="68686F"/>
                </a:solidFill>
              </a:defRPr>
            </a:lvl1pPr>
            <a:lvl2pPr>
              <a:buNone/>
              <a:defRPr sz="1275" b="0">
                <a:solidFill>
                  <a:srgbClr val="68686F"/>
                </a:solidFill>
              </a:defRPr>
            </a:lvl2pPr>
            <a:lvl3pPr>
              <a:buNone/>
              <a:defRPr sz="1275" b="0">
                <a:solidFill>
                  <a:srgbClr val="68686F"/>
                </a:solidFill>
              </a:defRPr>
            </a:lvl3pPr>
            <a:lvl4pPr>
              <a:buNone/>
              <a:defRPr sz="1275" b="0">
                <a:solidFill>
                  <a:srgbClr val="68686F"/>
                </a:solidFill>
              </a:defRPr>
            </a:lvl4pPr>
            <a:lvl5pPr>
              <a:buNone/>
              <a:defRPr sz="1275" b="0">
                <a:solidFill>
                  <a:srgbClr val="68686F"/>
                </a:solidFill>
              </a:defRPr>
            </a:lvl5pPr>
            <a:lvl6pPr>
              <a:buNone/>
              <a:defRPr sz="1275" b="0">
                <a:solidFill>
                  <a:srgbClr val="68686F"/>
                </a:solidFill>
              </a:defRPr>
            </a:lvl6pPr>
            <a:lvl7pPr>
              <a:buNone/>
              <a:defRPr sz="1275" b="0">
                <a:solidFill>
                  <a:srgbClr val="68686F"/>
                </a:solidFill>
              </a:defRPr>
            </a:lvl7pPr>
            <a:lvl8pPr>
              <a:buNone/>
              <a:defRPr sz="1275" b="0">
                <a:solidFill>
                  <a:srgbClr val="68686F"/>
                </a:solidFill>
              </a:defRPr>
            </a:lvl8pPr>
            <a:lvl9pPr>
              <a:buNone/>
              <a:defRPr sz="1275" b="0">
                <a:solidFill>
                  <a:srgbClr val="68686F"/>
                </a:solidFill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8686F"/>
                </a:solidFill>
              </a:defRPr>
            </a:pPr>
            <a:r>
              <a:rPr sz="1275" b="0">
                <a:solidFill>
                  <a:srgbClr val="68686F"/>
                </a:solidFill>
              </a:rPr>
              <a:t>Preço sob consulta, sem IVA. Desenvolvimentos orçamentados separadamente.</a:t>
            </a:r>
          </a:p>
          <a:p xmlns:a="http://schemas.openxmlformats.org/drawingml/2006/main">
            <a:pPr>
              <a:buNone/>
              <a:defRPr sz="1275" b="0">
                <a:solidFill>
                  <a:srgbClr val="68686F"/>
                </a:solidFill>
              </a:defRPr>
            </a:pPr>
            <a:r>
              <a:rPr sz="1275" b="0">
                <a:solidFill>
                  <a:srgbClr val="68686F"/>
                </a:solidFill>
              </a:rPr>
              <a:t>O desconto depende do suporte adjudicado. As horas de desenvolvimento são contratadas à parte do saldo de suporte.</a:t>
            </a:r>
          </a:p>
        </p:txBody>
      </p:sp>
    </p:spTree>
    <p:extLst>
      <p:ext uri="{BB962C8B-B14F-4D97-AF65-F5344CB8AC3E}">
        <p14:creationId xmlns:p14="http://schemas.microsoft.com/office/powerpoint/2010/main" val="58967804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A4D2F6F-D733-4CA3-A6C0-63454411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Condições particulares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BF9C3A7-CE69-4D33-B71E-10CC9D5D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Como funciona o suporte</a:t>
            </a:r>
            <a:endParaRPr sz="32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E178979-2178-403D-B9E3-1F238D83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83080"/>
            <a:ext cx="5364328" cy="18288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1D53741-5DB1-470E-B555-673CD92D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057400"/>
            <a:ext cx="731520" cy="7315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6" name="Image 0">
            <a:extLst xmlns:a="http://schemas.openxmlformats.org/drawingml/2006/main">
              <a:ext uri="{FF2B5EF4-FFF2-40B4-BE49-F238E27FC236}">
                <a16:creationId xmlns:a16="http://schemas.microsoft.com/office/drawing/2014/main" id="{073D47CF-6643-43B3-BB28-E358917114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7a3cecef20496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3894" y="2218334"/>
            <a:ext cx="409651" cy="409651"/>
          </a:xfrm>
          <a:prstGeom xmlns:a="http://schemas.openxmlformats.org/drawingml/2006/main" prst="rect">
            <a:avLst/>
          </a:prstGeom>
        </p:spPr>
      </p:pic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4D17F40-2D5D-485B-93D3-AE02D1A0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3080" y="2039112"/>
            <a:ext cx="385556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Ticket de pedido de assistência</a:t>
            </a:r>
            <a:endParaRPr sz="1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319D9D81-F005-469F-9A17-E551E2C1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3080" y="2496312"/>
            <a:ext cx="3855568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Cada ticket inclui uma tarefa isolada. Quanto mais detalhe (capturas de ecrã, passos), mais rápida a resolução. Soluções até 60 minutos consideram-se autorizadas; acima disso pedimos aprovação expressa.</a:t>
            </a:r>
            <a:endParaRPr sz="12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9A0B6BCB-4143-41B1-9726-E3F3F74D1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8728" y="1783080"/>
            <a:ext cx="5364328" cy="18288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14C33CE4-CE83-426B-A0A2-3FFD842C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048" y="2057400"/>
            <a:ext cx="731520" cy="7315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1" name="Image 1">
            <a:extLst xmlns:a="http://schemas.openxmlformats.org/drawingml/2006/main">
              <a:ext uri="{FF2B5EF4-FFF2-40B4-BE49-F238E27FC236}">
                <a16:creationId xmlns:a16="http://schemas.microsoft.com/office/drawing/2014/main" id="{08F8C5D8-1988-438A-B5DA-872C0B842A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f230e7c2f40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13982" y="2218334"/>
            <a:ext cx="409651" cy="409651"/>
          </a:xfrm>
          <a:prstGeom xmlns:a="http://schemas.openxmlformats.org/drawingml/2006/main" prst="rect">
            <a:avLst/>
          </a:prstGeom>
        </p:spPr>
      </p:pic>
      <p:sp>
        <p:nvSpPr>
          <p:cNvPr id="12" name="Text 8">
            <a:extLst xmlns:a="http://schemas.openxmlformats.org/drawingml/2006/main">
              <a:ext uri="{FF2B5EF4-FFF2-40B4-BE49-F238E27FC236}">
                <a16:creationId xmlns:a16="http://schemas.microsoft.com/office/drawing/2014/main" id="{59810144-D358-4357-B37A-4EDAA441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168" y="2039112"/>
            <a:ext cx="385556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Contagem do tempo</a:t>
            </a:r>
            <a:endParaRPr sz="1600"/>
          </a:p>
        </p:txBody>
      </p:sp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6A8415AC-8CAA-47F4-BC21-9686FBFE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168" y="2496312"/>
            <a:ext cx="3855568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O tempo de cada ticket é contabilizado de acordo com o plano contratado. Unidades de tempo e prazos de resposta são definidos na proposta. As esperas por esclarecimentos do cliente ou do Odoo não contam para o SLA.</a:t>
            </a:r>
            <a:endParaRPr sz="1200"/>
          </a:p>
        </p:txBody>
      </p:sp>
      <p:sp>
        <p:nvSpPr>
          <p:cNvPr id="14" name="Shape 10">
            <a:extLst xmlns:a="http://schemas.openxmlformats.org/drawingml/2006/main">
              <a:ext uri="{FF2B5EF4-FFF2-40B4-BE49-F238E27FC236}">
                <a16:creationId xmlns:a16="http://schemas.microsoft.com/office/drawing/2014/main" id="{1BDCC8D1-80D2-472F-9E1A-B23A7C0A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86200"/>
            <a:ext cx="5364328" cy="18288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FF163894-DE9E-47D7-A4B5-03BDFF45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731520" cy="7315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6" name="Image 2">
            <a:extLst xmlns:a="http://schemas.openxmlformats.org/drawingml/2006/main">
              <a:ext uri="{FF2B5EF4-FFF2-40B4-BE49-F238E27FC236}">
                <a16:creationId xmlns:a16="http://schemas.microsoft.com/office/drawing/2014/main" id="{A51D51C6-8EF8-4ED5-BB31-ED4D286AB9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950040007b4bf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3894" y="4321454"/>
            <a:ext cx="409651" cy="409651"/>
          </a:xfrm>
          <a:prstGeom xmlns:a="http://schemas.openxmlformats.org/drawingml/2006/main" prst="rect">
            <a:avLst/>
          </a:prstGeom>
        </p:spPr>
      </p:pic>
      <p:sp>
        <p:nvSpPr>
          <p:cNvPr id="17" name="Text 12">
            <a:extLst xmlns:a="http://schemas.openxmlformats.org/drawingml/2006/main">
              <a:ext uri="{FF2B5EF4-FFF2-40B4-BE49-F238E27FC236}">
                <a16:creationId xmlns:a16="http://schemas.microsoft.com/office/drawing/2014/main" id="{9BAF33D6-892D-492A-A788-175EE20E3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3080" y="4142232"/>
            <a:ext cx="385556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Telefone, gestor e horário alargado</a:t>
            </a:r>
            <a:endParaRPr sz="1600"/>
          </a:p>
        </p:txBody>
      </p:sp>
      <p:sp>
        <p:nvSpPr>
          <p:cNvPr id="18" name="Text 13">
            <a:extLst xmlns:a="http://schemas.openxmlformats.org/drawingml/2006/main">
              <a:ext uri="{FF2B5EF4-FFF2-40B4-BE49-F238E27FC236}">
                <a16:creationId xmlns:a16="http://schemas.microsoft.com/office/drawing/2014/main" id="{3EEF1EDA-FF05-4FE8-86AF-3489DF4D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3080" y="4599432"/>
            <a:ext cx="3855568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O tempo de chamada é contabilizado. O gestor dedicado coordena prioridades e aconselha melhorias (9h–18h). Fora de horas, fins de semana e feriados: agravamento de 50 % a 200 %.</a:t>
            </a:r>
            <a:endParaRPr sz="1200"/>
          </a:p>
        </p:txBody>
      </p:sp>
      <p:sp>
        <p:nvSpPr>
          <p:cNvPr id="19" name="Shape 14">
            <a:extLst xmlns:a="http://schemas.openxmlformats.org/drawingml/2006/main">
              <a:ext uri="{FF2B5EF4-FFF2-40B4-BE49-F238E27FC236}">
                <a16:creationId xmlns:a16="http://schemas.microsoft.com/office/drawing/2014/main" id="{EF84AA01-2EF4-4F60-AF5E-8FD3602A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8728" y="3886200"/>
            <a:ext cx="5364328" cy="18288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3F2F2"/>
          </a:solidFill>
          <a:ln xmlns:a="http://schemas.openxmlformats.org/drawingml/2006/main" w="12700">
            <a:solidFill>
              <a:srgbClr val="F3F2F2"/>
            </a:solidFill>
            <a:prstDash val="solid"/>
          </a:ln>
        </p:spPr>
      </p:sp>
      <p:sp>
        <p:nvSpPr>
          <p:cNvPr id="20" name="Shape 15">
            <a:extLst xmlns:a="http://schemas.openxmlformats.org/drawingml/2006/main">
              <a:ext uri="{FF2B5EF4-FFF2-40B4-BE49-F238E27FC236}">
                <a16:creationId xmlns:a16="http://schemas.microsoft.com/office/drawing/2014/main" id="{87E27E77-4CB6-4ADE-8409-EDFF9DA6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048" y="4160520"/>
            <a:ext cx="731520" cy="7315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21" name="Image 3">
            <a:extLst xmlns:a="http://schemas.openxmlformats.org/drawingml/2006/main">
              <a:ext uri="{FF2B5EF4-FFF2-40B4-BE49-F238E27FC236}">
                <a16:creationId xmlns:a16="http://schemas.microsoft.com/office/drawing/2014/main" id="{EBA56172-F0AF-49AD-82C3-84F1123549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2d144273f94fb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13982" y="4321454"/>
            <a:ext cx="409651" cy="409651"/>
          </a:xfrm>
          <a:prstGeom xmlns:a="http://schemas.openxmlformats.org/drawingml/2006/main" prst="rect">
            <a:avLst/>
          </a:prstGeom>
        </p:spPr>
      </p:pic>
      <p:sp>
        <p:nvSpPr>
          <p:cNvPr id="22" name="Text 16">
            <a:extLst xmlns:a="http://schemas.openxmlformats.org/drawingml/2006/main">
              <a:ext uri="{FF2B5EF4-FFF2-40B4-BE49-F238E27FC236}">
                <a16:creationId xmlns:a16="http://schemas.microsoft.com/office/drawing/2014/main" id="{3FD681A7-525E-4765-96B6-BB72E3C5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168" y="4142232"/>
            <a:ext cx="385556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Renovação e incumprimento</a:t>
            </a:r>
            <a:endParaRPr sz="1600"/>
          </a:p>
        </p:txBody>
      </p:sp>
      <p:sp>
        <p:nvSpPr>
          <p:cNvPr id="23" name="Text 17">
            <a:extLst xmlns:a="http://schemas.openxmlformats.org/drawingml/2006/main">
              <a:ext uri="{FF2B5EF4-FFF2-40B4-BE49-F238E27FC236}">
                <a16:creationId xmlns:a16="http://schemas.microsoft.com/office/drawing/2014/main" id="{D5C33535-6ED2-401D-B590-CB74ADF1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168" y="4599432"/>
            <a:ext cx="3855568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Horas disponíveis por 14 meses (12 + 2). O saldo caduca no fim. Renovação anual, salvo pré-aviso de 30 dias. Por incumprimento do SLA, anulamos o tempo consumido até ao limite contratado.</a:t>
            </a:r>
            <a:endParaRPr sz="1200"/>
          </a:p>
        </p:txBody>
      </p:sp>
      <p:sp>
        <p:nvSpPr>
          <p:cNvPr id="24" name="Text 18">
            <a:extLst xmlns:a="http://schemas.openxmlformats.org/drawingml/2006/main">
              <a:ext uri="{FF2B5EF4-FFF2-40B4-BE49-F238E27FC236}">
                <a16:creationId xmlns:a16="http://schemas.microsoft.com/office/drawing/2014/main" id="{B4E76784-71ED-4287-AFF6-5F95D0D4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25" name="Text 19">
            <a:extLst xmlns:a="http://schemas.openxmlformats.org/drawingml/2006/main">
              <a:ext uri="{FF2B5EF4-FFF2-40B4-BE49-F238E27FC236}">
                <a16:creationId xmlns:a16="http://schemas.microsoft.com/office/drawing/2014/main" id="{93E5B5FE-6267-4010-90AB-DBB4A496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892123219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8359C9D5-4B30-4F84-A2B1-7B898DF9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Plataforma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766EC4-8A15-4D3C-908F-8CB6CC73E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Licenças Odoo e alojamento privado</a:t>
            </a:r>
            <a:endParaRPr sz="3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BB003C1-C54D-4C79-BCC0-F7B42A4D4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7315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Valores de referência com faturação anual.</a:t>
            </a:r>
            <a:endParaRPr sz="1600"/>
          </a:p>
        </p:txBody>
      </p:sp>
      <p:graphicFrame>
        <p:nvGraphicFramePr>
          <p:cNvPr id="10" name="Table 0">
            <a:extLst xmlns:a="http://schemas.openxmlformats.org/drawingml/2006/main">
              <a:ext uri="{FF2B5EF4-FFF2-40B4-BE49-F238E27FC236}">
                <a16:creationId xmlns:a16="http://schemas.microsoft.com/office/drawing/2014/main" id="{3E84A272-AE1C-417D-9EC3-155E65CA1FFA}"/>
              </a:ext>
            </a:extLst>
          </p:cNvPr>
          <p:cNvGraphicFramePr/>
          <p:nvPr/>
        </p:nvGraphicFramePr>
        <p:xfrm>
          <a:off xmlns:a="http://schemas.openxmlformats.org/drawingml/2006/main" x="548640" y="2194560"/>
          <a:ext xmlns:a="http://schemas.openxmlformats.org/drawingml/2006/main" cx="6949440" cy="294436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120640"/>
                <a:gridCol w="1828800"/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Componente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134A3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Valor mensal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134A3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250">
                          <a:solidFill>
                            <a:srgbClr val="25252B"/>
                          </a:solidFill>
                          <a:latin typeface="Calibri"/>
                          <a:ea typeface="Calibri"/>
                          <a:cs typeface="Calibri"/>
                        </a:rPr>
                        <a:t>Odoo Personalizado, 1.º utilizador + Admin, 1.º ano</a:t>
                      </a:r>
                      <a:endParaRPr sz="125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3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134A31"/>
                          </a:solidFill>
                          <a:latin typeface="Calibri"/>
                          <a:ea typeface="Calibri"/>
                          <a:cs typeface="Calibri"/>
                        </a:rPr>
                        <a:t>45,80 €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3F2F2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250">
                          <a:solidFill>
                            <a:srgbClr val="25252B"/>
                          </a:solidFill>
                          <a:latin typeface="Calibri"/>
                          <a:ea typeface="Calibri"/>
                          <a:cs typeface="Calibri"/>
                        </a:rPr>
                        <a:t>Odoo Personalizado, utilizadores seguintes (un.), 1.º ano</a:t>
                      </a:r>
                      <a:endParaRPr sz="125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134A31"/>
                          </a:solidFill>
                          <a:latin typeface="Calibri"/>
                          <a:ea typeface="Calibri"/>
                          <a:cs typeface="Calibri"/>
                        </a:rPr>
                        <a:t>22,90 €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250">
                          <a:solidFill>
                            <a:srgbClr val="25252B"/>
                          </a:solidFill>
                          <a:latin typeface="Calibri"/>
                          <a:ea typeface="Calibri"/>
                          <a:cs typeface="Calibri"/>
                        </a:rPr>
                        <a:t>Referência por utilizador, sem desconto inicial</a:t>
                      </a:r>
                      <a:endParaRPr sz="125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3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134A31"/>
                          </a:solidFill>
                          <a:latin typeface="Calibri"/>
                          <a:ea typeface="Calibri"/>
                          <a:cs typeface="Calibri"/>
                        </a:rPr>
                        <a:t>27,90 €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3F2F2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250">
                          <a:solidFill>
                            <a:srgbClr val="25252B"/>
                          </a:solidFill>
                          <a:latin typeface="Calibri"/>
                          <a:ea typeface="Calibri"/>
                          <a:cs typeface="Calibri"/>
                        </a:rPr>
                        <a:t>Plataforma de alojamento privada, por worker</a:t>
                      </a:r>
                      <a:endParaRPr sz="125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134A31"/>
                          </a:solidFill>
                          <a:latin typeface="Calibri"/>
                          <a:ea typeface="Calibri"/>
                          <a:cs typeface="Calibri"/>
                        </a:rPr>
                        <a:t>48,00 €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250">
                          <a:solidFill>
                            <a:srgbClr val="25252B"/>
                          </a:solidFill>
                          <a:latin typeface="Calibri"/>
                          <a:ea typeface="Calibri"/>
                          <a:cs typeface="Calibri"/>
                        </a:rPr>
                        <a:t>Armazenamento, por GB</a:t>
                      </a:r>
                      <a:endParaRPr sz="125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3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134A31"/>
                          </a:solidFill>
                          <a:latin typeface="Calibri"/>
                          <a:ea typeface="Calibri"/>
                          <a:cs typeface="Calibri"/>
                        </a:rPr>
                        <a:t>0,16 €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3F2F2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250">
                          <a:solidFill>
                            <a:srgbClr val="25252B"/>
                          </a:solidFill>
                          <a:latin typeface="Calibri"/>
                          <a:ea typeface="Calibri"/>
                          <a:cs typeface="Calibri"/>
                        </a:rPr>
                        <a:t>Ambiente de testes, por ambiente</a:t>
                      </a:r>
                      <a:endParaRPr sz="125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sz="1300" b="1">
                          <a:solidFill>
                            <a:srgbClr val="134A31"/>
                          </a:solidFill>
                          <a:latin typeface="Calibri"/>
                          <a:ea typeface="Calibri"/>
                          <a:cs typeface="Calibri"/>
                        </a:rPr>
                        <a:t>12,00 €</a:t>
                      </a:r>
                      <a:endParaRPr sz="13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09728" marR="109728" marT="45720" marB="45720">
                    <a:lnL w="9525" cmpd="sng">
                      <a:solidFill>
                        <a:srgbClr val="E2DFE0"/>
                      </a:solidFill>
                      <a:prstDash val="solid"/>
                    </a:lnL>
                    <a:lnR w="9525" cmpd="sng">
                      <a:solidFill>
                        <a:srgbClr val="E2DFE0"/>
                      </a:solidFill>
                      <a:prstDash val="solid"/>
                    </a:lnR>
                    <a:lnT w="9525" cmpd="sng">
                      <a:solidFill>
                        <a:srgbClr val="E2DFE0"/>
                      </a:solidFill>
                      <a:prstDash val="solid"/>
                    </a:lnT>
                    <a:lnB w="9525" cmpd="sng">
                      <a:solidFill>
                        <a:srgbClr val="E2DF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C5B331AF-58AA-467E-B77B-1CA11645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2194560"/>
            <a:ext cx="3550615" cy="2926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52B"/>
          </a:solidFill>
          <a:ln xmlns:a="http://schemas.openxmlformats.org/drawingml/2006/main" w="12700">
            <a:solidFill>
              <a:srgbClr val="25252B"/>
            </a:solidFill>
            <a:prstDash val="solid"/>
          </a:ln>
        </p:spPr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1C6149F6-5FCA-4F67-A0F1-68D0E324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094415" y="4572000"/>
            <a:ext cx="548640" cy="54864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0B523518-4261-406B-8467-397EC0E6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2423160"/>
            <a:ext cx="2743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CFE3D6"/>
                </a:solidFill>
                <a:latin typeface="Segoe Script"/>
                <a:ea typeface="Segoe Script"/>
                <a:cs typeface="Segoe Script"/>
              </a:rPr>
              <a:t>Exemplo</a:t>
            </a:r>
            <a:endParaRPr sz="20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7FF9BE25-4B70-42DF-9737-E9ACBFEE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2834640"/>
            <a:ext cx="320040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4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105,96 €</a:t>
            </a:r>
            <a:endParaRPr sz="4000"/>
          </a:p>
        </p:txBody>
      </p:sp>
      <p:sp>
        <p:nvSpPr>
          <p:cNvPr id="5" name="Text 7">
            <a:extLst xmlns:a="http://schemas.openxmlformats.org/drawingml/2006/main">
              <a:ext uri="{FF2B5EF4-FFF2-40B4-BE49-F238E27FC236}">
                <a16:creationId xmlns:a16="http://schemas.microsoft.com/office/drawing/2014/main" id="{B18DB984-728D-4D76-A553-1D2BB4F8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3657600"/>
            <a:ext cx="301752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DCEBE1"/>
                </a:solidFill>
                <a:latin typeface="Calibri"/>
                <a:ea typeface="Calibri"/>
                <a:cs typeface="Calibri"/>
              </a:rPr>
              <a:t>por mês no 1.º ano</a:t>
            </a:r>
            <a:endParaRPr sz="1200"/>
          </a:p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DCEBE1"/>
                </a:solidFill>
                <a:latin typeface="Calibri"/>
                <a:ea typeface="Calibri"/>
                <a:cs typeface="Calibri"/>
              </a:rPr>
              <a:t>1 utilizador + 1 admin + 1 worker + 1 GB + 1 ambiente de testes</a:t>
            </a:r>
            <a:endParaRPr sz="12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EB2432CC-6369-4CF0-940F-7D85F954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669280"/>
            <a:ext cx="73152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Dimensionamento e preços sujeitos à proposta Odoo. IVA não incluído.</a:t>
            </a:r>
            <a:endParaRPr sz="1100"/>
          </a:p>
        </p:txBody>
      </p:sp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A6B4079A-3FB5-4D5A-BF29-539B74C71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14" name="Text 10">
            <a:extLst xmlns:a="http://schemas.openxmlformats.org/drawingml/2006/main">
              <a:ext uri="{FF2B5EF4-FFF2-40B4-BE49-F238E27FC236}">
                <a16:creationId xmlns:a16="http://schemas.microsoft.com/office/drawing/2014/main" id="{1783DECC-74E9-4D0E-9300-B7DB84B7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10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78302011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C86804C-B216-4F01-B3B7-4CC7AFCC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57200"/>
            <a:ext cx="73152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34A31"/>
                </a:solidFill>
                <a:latin typeface="Segoe Script"/>
                <a:ea typeface="Segoe Script"/>
                <a:cs typeface="Segoe Script"/>
              </a:rPr>
              <a:t>Para avançar</a:t>
            </a:r>
            <a:endParaRPr sz="20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57797CF-DCC9-4A6A-9AA0-F7C707351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68680"/>
            <a:ext cx="11094415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Condições e próximos passos</a:t>
            </a:r>
            <a:endParaRPr sz="32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697D627-BAD3-4836-A7F8-2BCCED0A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554480"/>
            <a:ext cx="82296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Implementação e acompanhamento integrados no seu projeto Odoo.</a:t>
            </a:r>
            <a:endParaRPr sz="1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CCE2591-E37D-44D3-9A92-98B1A349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86000"/>
            <a:ext cx="731520" cy="7315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6" name="Image 0">
            <a:extLst xmlns:a="http://schemas.openxmlformats.org/drawingml/2006/main">
              <a:ext uri="{FF2B5EF4-FFF2-40B4-BE49-F238E27FC236}">
                <a16:creationId xmlns:a16="http://schemas.microsoft.com/office/drawing/2014/main" id="{4F3882C4-B455-442C-B506-5A8F25EF68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89c071eb434ad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9574" y="2446934"/>
            <a:ext cx="409651" cy="409651"/>
          </a:xfrm>
          <a:prstGeom xmlns:a="http://schemas.openxmlformats.org/drawingml/2006/main" prst="rect">
            <a:avLst/>
          </a:prstGeom>
        </p:spPr>
      </p:pic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95C4928-A0F1-4B69-8544-EE3350BA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2286000"/>
            <a:ext cx="51206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Entrada em produção</a:t>
            </a:r>
            <a:endParaRPr sz="16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885BCC2-0F3E-4645-A843-A4E3EBE9F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2697480"/>
            <a:ext cx="51206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O acompanhamento segue o plano de suporte Odoo contratado. A implementação inclui configuração e validação das regras de formação.</a:t>
            </a:r>
            <a:endParaRPr sz="12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F360D00F-2754-4252-B097-EB5A399D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86200"/>
            <a:ext cx="731520" cy="73152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pic>
        <p:nvPicPr>
          <p:cNvPr id="10" name="Image 1">
            <a:extLst xmlns:a="http://schemas.openxmlformats.org/drawingml/2006/main">
              <a:ext uri="{FF2B5EF4-FFF2-40B4-BE49-F238E27FC236}">
                <a16:creationId xmlns:a16="http://schemas.microsoft.com/office/drawing/2014/main" id="{00D5F95F-E686-476E-AA2D-85365C31F0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b857f1d9843d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9574" y="4047134"/>
            <a:ext cx="409651" cy="409651"/>
          </a:xfrm>
          <a:prstGeom xmlns:a="http://schemas.openxmlformats.org/drawingml/2006/main" prst="rect">
            <a:avLst/>
          </a:prstGeom>
        </p:spPr>
      </p:pic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9ED2E61D-104B-4AAE-830E-73E32A10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3886200"/>
            <a:ext cx="51206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25252B"/>
                </a:solidFill>
                <a:latin typeface="Calibri"/>
                <a:ea typeface="Calibri"/>
                <a:cs typeface="Calibri"/>
              </a:rPr>
              <a:t>Dados mestre</a:t>
            </a:r>
            <a:endParaRPr sz="1600"/>
          </a:p>
        </p:txBody>
      </p:sp>
      <p:sp>
        <p:nvSpPr>
          <p:cNvPr id="12" name="Text 8">
            <a:extLst xmlns:a="http://schemas.openxmlformats.org/drawingml/2006/main">
              <a:ext uri="{FF2B5EF4-FFF2-40B4-BE49-F238E27FC236}">
                <a16:creationId xmlns:a16="http://schemas.microsoft.com/office/drawing/2014/main" id="{2021BB20-3F85-4F3B-9D7D-AA82BAF4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4297680"/>
            <a:ext cx="51206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Incluímos a importação dos dados entregues nos templates fornecidos. O cliente preenche os templates; não estão incluídos o tratamento, a limpeza e a correção dos dados.</a:t>
            </a:r>
            <a:endParaRPr sz="1200"/>
          </a:p>
        </p:txBody>
      </p:sp>
      <p:sp>
        <p:nvSpPr>
          <p:cNvPr id="13" name="Shape 9">
            <a:extLst xmlns:a="http://schemas.openxmlformats.org/drawingml/2006/main">
              <a:ext uri="{FF2B5EF4-FFF2-40B4-BE49-F238E27FC236}">
                <a16:creationId xmlns:a16="http://schemas.microsoft.com/office/drawing/2014/main" id="{854D6906-E9C5-470D-B161-A74C94C8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2286000"/>
            <a:ext cx="4419295" cy="3291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4A31"/>
          </a:solidFill>
          <a:ln xmlns:a="http://schemas.openxmlformats.org/drawingml/2006/main" w="12700">
            <a:solidFill>
              <a:srgbClr val="134A31"/>
            </a:solidFill>
            <a:prstDash val="solid"/>
          </a:ln>
        </p:spPr>
      </p:sp>
      <p:sp>
        <p:nvSpPr>
          <p:cNvPr id="14" name="Shape 10">
            <a:extLst xmlns:a="http://schemas.openxmlformats.org/drawingml/2006/main">
              <a:ext uri="{FF2B5EF4-FFF2-40B4-BE49-F238E27FC236}">
                <a16:creationId xmlns:a16="http://schemas.microsoft.com/office/drawing/2014/main" id="{C3B45CAA-66F4-4F76-9D9B-5464DD9E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0911535" y="4846320"/>
            <a:ext cx="731520" cy="731520"/>
          </a:xfrm>
          <a:prstGeom xmlns:a="http://schemas.openxmlformats.org/drawingml/2006/main" prst="rtTriangl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15" name="Text 11">
            <a:extLst xmlns:a="http://schemas.openxmlformats.org/drawingml/2006/main">
              <a:ext uri="{FF2B5EF4-FFF2-40B4-BE49-F238E27FC236}">
                <a16:creationId xmlns:a16="http://schemas.microsoft.com/office/drawing/2014/main" id="{A051A7DE-D101-4E0F-8108-0DFA45B3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560320"/>
            <a:ext cx="393192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>
                <a:solidFill>
                  <a:srgbClr val="CFE3D6"/>
                </a:solidFill>
                <a:latin typeface="Segoe Script"/>
                <a:ea typeface="Segoe Script"/>
                <a:cs typeface="Segoe Script"/>
              </a:rPr>
              <a:t>Agende uma reunião connosco</a:t>
            </a:r>
            <a:endParaRPr sz="2200"/>
          </a:p>
        </p:txBody>
      </p:sp>
      <p:sp>
        <p:nvSpPr>
          <p:cNvPr id="16" name="Text 12">
            <a:extLst xmlns:a="http://schemas.openxmlformats.org/drawingml/2006/main">
              <a:ext uri="{FF2B5EF4-FFF2-40B4-BE49-F238E27FC236}">
                <a16:creationId xmlns:a16="http://schemas.microsoft.com/office/drawing/2014/main" id="{6BD29F38-F723-4C5C-97EA-082B7A625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3566160"/>
            <a:ext cx="384048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Demonstração e proposta ajustada à sua equipa</a:t>
            </a:r>
            <a:endParaRPr sz="2000"/>
          </a:p>
        </p:txBody>
      </p:sp>
      <p:sp>
        <p:nvSpPr>
          <p:cNvPr id="17" name="Text 13">
            <a:extLst xmlns:a="http://schemas.openxmlformats.org/drawingml/2006/main">
              <a:ext uri="{FF2B5EF4-FFF2-40B4-BE49-F238E27FC236}">
                <a16:creationId xmlns:a16="http://schemas.microsoft.com/office/drawing/2014/main" id="{C3EE7CB7-C008-4A5B-8093-FCEF29C4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663440"/>
            <a:ext cx="36576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CFE3D6"/>
                </a:solidFill>
                <a:latin typeface="Calibri"/>
                <a:ea typeface="Calibri"/>
                <a:cs typeface="Calibri"/>
              </a:rPr>
              <a:t>FSDinvest, Lda.</a:t>
            </a:r>
            <a:endParaRPr sz="1400"/>
          </a:p>
        </p:txBody>
      </p:sp>
      <p:sp>
        <p:nvSpPr>
          <p:cNvPr id="18" name="Text 14">
            <a:extLst xmlns:a="http://schemas.openxmlformats.org/drawingml/2006/main">
              <a:ext uri="{FF2B5EF4-FFF2-40B4-BE49-F238E27FC236}">
                <a16:creationId xmlns:a16="http://schemas.microsoft.com/office/drawing/2014/main" id="{A696508D-1048-4DA3-98A9-BB51FB1D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355080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QUERi · FSDinvest   /   Proposta comercial · outubro 2026</a:t>
            </a:r>
            <a:endParaRPr sz="1000"/>
          </a:p>
        </p:txBody>
      </p:sp>
      <p:sp>
        <p:nvSpPr>
          <p:cNvPr id="19" name="Text 15">
            <a:extLst xmlns:a="http://schemas.openxmlformats.org/drawingml/2006/main">
              <a:ext uri="{FF2B5EF4-FFF2-40B4-BE49-F238E27FC236}">
                <a16:creationId xmlns:a16="http://schemas.microsoft.com/office/drawing/2014/main" id="{5CF12E34-E8CA-4F83-86BD-BF9F6904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4415" y="6355080"/>
            <a:ext cx="548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6B6B72"/>
                </a:solidFill>
                <a:latin typeface="Calibri"/>
                <a:ea typeface="Calibri"/>
                <a:cs typeface="Calibri"/>
              </a:rPr>
              <a:t>11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54030463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2618B1DF-E216-4F17-B330-78F9F3EB42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4b68069d504fb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4052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2026-10-20T16:52:41.1600000Z</dcterms:created>
  <dcterms:modified xsi:type="dcterms:W3CDTF">2026-10-20T16:52:41.1600000Z</dcterms:modified>
</coreProperties>
</file>